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udio/unknown"/>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6" r:id="rId6"/>
    <p:sldId id="260" r:id="rId7"/>
    <p:sldId id="264" r:id="rId8"/>
    <p:sldId id="267"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FF"/>
    <a:srgbClr val="00FFFF"/>
    <a:srgbClr val="FF00FF"/>
    <a:srgbClr val="00FF00"/>
    <a:srgbClr val="800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6" autoAdjust="0"/>
    <p:restoredTop sz="94660"/>
  </p:normalViewPr>
  <p:slideViewPr>
    <p:cSldViewPr snapToGrid="0" snapToObjects="1">
      <p:cViewPr varScale="1">
        <p:scale>
          <a:sx n="68" d="100"/>
          <a:sy n="68" d="100"/>
        </p:scale>
        <p:origin x="-58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plotArea>
      <c:layout>
        <c:manualLayout>
          <c:layoutTarget val="inner"/>
          <c:xMode val="edge"/>
          <c:yMode val="edge"/>
          <c:x val="5.9349388673696719E-2"/>
          <c:y val="2.5915492957746509E-2"/>
          <c:w val="0.70439906015454412"/>
          <c:h val="0.89892336697349418"/>
        </c:manualLayout>
      </c:layout>
      <c:barChart>
        <c:barDir val="col"/>
        <c:grouping val="clustered"/>
        <c:ser>
          <c:idx val="0"/>
          <c:order val="0"/>
          <c:tx>
            <c:strRef>
              <c:f>Sheet1!$B$1</c:f>
              <c:strCache>
                <c:ptCount val="1"/>
                <c:pt idx="0">
                  <c:v>Ugg Australia</c:v>
                </c:pt>
              </c:strCache>
            </c:strRef>
          </c:tx>
          <c:cat>
            <c:strRef>
              <c:f>Sheet1!$A$2:$A$7</c:f>
              <c:strCache>
                <c:ptCount val="6"/>
                <c:pt idx="0">
                  <c:v>Monday</c:v>
                </c:pt>
                <c:pt idx="1">
                  <c:v>Tuesday</c:v>
                </c:pt>
                <c:pt idx="2">
                  <c:v>Thursday</c:v>
                </c:pt>
                <c:pt idx="3">
                  <c:v>Friday</c:v>
                </c:pt>
                <c:pt idx="4">
                  <c:v>Saturday</c:v>
                </c:pt>
                <c:pt idx="5">
                  <c:v>Sunday</c:v>
                </c:pt>
              </c:strCache>
            </c:strRef>
          </c:cat>
          <c:val>
            <c:numRef>
              <c:f>Sheet1!$B$2:$B$7</c:f>
              <c:numCache>
                <c:formatCode>General</c:formatCode>
                <c:ptCount val="6"/>
                <c:pt idx="0">
                  <c:v>6000</c:v>
                </c:pt>
                <c:pt idx="1">
                  <c:v>4000</c:v>
                </c:pt>
                <c:pt idx="2">
                  <c:v>6000</c:v>
                </c:pt>
                <c:pt idx="3">
                  <c:v>10000</c:v>
                </c:pt>
                <c:pt idx="4">
                  <c:v>10000</c:v>
                </c:pt>
                <c:pt idx="5">
                  <c:v>8000</c:v>
                </c:pt>
              </c:numCache>
            </c:numRef>
          </c:val>
        </c:ser>
        <c:ser>
          <c:idx val="1"/>
          <c:order val="1"/>
          <c:tx>
            <c:strRef>
              <c:f>Sheet1!$C$1</c:f>
              <c:strCache>
                <c:ptCount val="1"/>
                <c:pt idx="0">
                  <c:v>Designers For Less</c:v>
                </c:pt>
              </c:strCache>
            </c:strRef>
          </c:tx>
          <c:cat>
            <c:strRef>
              <c:f>Sheet1!$A$2:$A$7</c:f>
              <c:strCache>
                <c:ptCount val="6"/>
                <c:pt idx="0">
                  <c:v>Monday</c:v>
                </c:pt>
                <c:pt idx="1">
                  <c:v>Tuesday</c:v>
                </c:pt>
                <c:pt idx="2">
                  <c:v>Thursday</c:v>
                </c:pt>
                <c:pt idx="3">
                  <c:v>Friday</c:v>
                </c:pt>
                <c:pt idx="4">
                  <c:v>Saturday</c:v>
                </c:pt>
                <c:pt idx="5">
                  <c:v>Sunday</c:v>
                </c:pt>
              </c:strCache>
            </c:strRef>
          </c:cat>
          <c:val>
            <c:numRef>
              <c:f>Sheet1!$C$2:$C$7</c:f>
              <c:numCache>
                <c:formatCode>General</c:formatCode>
                <c:ptCount val="6"/>
                <c:pt idx="0">
                  <c:v>3000</c:v>
                </c:pt>
                <c:pt idx="1">
                  <c:v>1000</c:v>
                </c:pt>
                <c:pt idx="2">
                  <c:v>2000</c:v>
                </c:pt>
                <c:pt idx="3">
                  <c:v>6000</c:v>
                </c:pt>
                <c:pt idx="4">
                  <c:v>8000</c:v>
                </c:pt>
                <c:pt idx="5">
                  <c:v>5000</c:v>
                </c:pt>
              </c:numCache>
            </c:numRef>
          </c:val>
        </c:ser>
        <c:ser>
          <c:idx val="2"/>
          <c:order val="2"/>
          <c:tx>
            <c:strRef>
              <c:f>Sheet1!$D$1</c:f>
              <c:strCache>
                <c:ptCount val="1"/>
                <c:pt idx="0">
                  <c:v>Column1</c:v>
                </c:pt>
              </c:strCache>
            </c:strRef>
          </c:tx>
          <c:cat>
            <c:strRef>
              <c:f>Sheet1!$A$2:$A$7</c:f>
              <c:strCache>
                <c:ptCount val="6"/>
                <c:pt idx="0">
                  <c:v>Monday</c:v>
                </c:pt>
                <c:pt idx="1">
                  <c:v>Tuesday</c:v>
                </c:pt>
                <c:pt idx="2">
                  <c:v>Thursday</c:v>
                </c:pt>
                <c:pt idx="3">
                  <c:v>Friday</c:v>
                </c:pt>
                <c:pt idx="4">
                  <c:v>Saturday</c:v>
                </c:pt>
                <c:pt idx="5">
                  <c:v>Sunday</c:v>
                </c:pt>
              </c:strCache>
            </c:strRef>
          </c:cat>
          <c:val>
            <c:numRef>
              <c:f>Sheet1!$D$2:$D$7</c:f>
              <c:numCache>
                <c:formatCode>General</c:formatCode>
                <c:ptCount val="6"/>
              </c:numCache>
            </c:numRef>
          </c:val>
        </c:ser>
        <c:dLbls/>
        <c:axId val="88421888"/>
        <c:axId val="88423424"/>
      </c:barChart>
      <c:catAx>
        <c:axId val="88421888"/>
        <c:scaling>
          <c:orientation val="minMax"/>
        </c:scaling>
        <c:axPos val="b"/>
        <c:tickLblPos val="nextTo"/>
        <c:crossAx val="88423424"/>
        <c:crosses val="autoZero"/>
        <c:auto val="1"/>
        <c:lblAlgn val="ctr"/>
        <c:lblOffset val="100"/>
      </c:catAx>
      <c:valAx>
        <c:axId val="88423424"/>
        <c:scaling>
          <c:orientation val="minMax"/>
          <c:max val="10000"/>
        </c:scaling>
        <c:axPos val="l"/>
        <c:majorGridlines/>
        <c:numFmt formatCode="General" sourceLinked="1"/>
        <c:tickLblPos val="nextTo"/>
        <c:crossAx val="88421888"/>
        <c:crosses val="autoZero"/>
        <c:crossBetween val="between"/>
      </c:valAx>
    </c:plotArea>
    <c:legend>
      <c:legendPos val="r"/>
      <c:legendEntry>
        <c:idx val="2"/>
        <c:delete val="1"/>
      </c:legendEntry>
      <c:layout>
        <c:manualLayout>
          <c:xMode val="edge"/>
          <c:yMode val="edge"/>
          <c:x val="0.7412232935635813"/>
          <c:y val="0.20723844540428804"/>
          <c:w val="0.252064003439321"/>
          <c:h val="0.12287236923185001"/>
        </c:manualLayout>
      </c:layout>
    </c:legend>
    <c:plotVisOnly val="1"/>
    <c:dispBlanksAs val="gap"/>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7"/>
  <c:chart>
    <c:plotArea>
      <c:layout/>
      <c:lineChart>
        <c:grouping val="standard"/>
        <c:ser>
          <c:idx val="0"/>
          <c:order val="0"/>
          <c:tx>
            <c:strRef>
              <c:f>Sheet1!$B$1</c:f>
              <c:strCache>
                <c:ptCount val="1"/>
                <c:pt idx="0">
                  <c:v>Ugg Australia</c:v>
                </c:pt>
              </c:strCache>
            </c:strRef>
          </c:tx>
          <c:spPr>
            <a:ln>
              <a:solidFill>
                <a:schemeClr val="accent5">
                  <a:lumMod val="50000"/>
                </a:schemeClr>
              </a:solidFill>
            </a:ln>
          </c:spPr>
          <c:marker>
            <c:spPr>
              <a:ln>
                <a:solidFill>
                  <a:schemeClr val="accent5">
                    <a:lumMod val="50000"/>
                  </a:schemeClr>
                </a:solidFill>
              </a:ln>
            </c:spPr>
          </c:marker>
          <c:cat>
            <c:strRef>
              <c:f>Sheet1!$A$2:$A$5</c:f>
              <c:strCache>
                <c:ptCount val="4"/>
                <c:pt idx="0">
                  <c:v>Week 1</c:v>
                </c:pt>
                <c:pt idx="1">
                  <c:v>Week 2</c:v>
                </c:pt>
                <c:pt idx="2">
                  <c:v>Week 3</c:v>
                </c:pt>
                <c:pt idx="3">
                  <c:v>Week 4</c:v>
                </c:pt>
              </c:strCache>
            </c:strRef>
          </c:cat>
          <c:val>
            <c:numRef>
              <c:f>Sheet1!$B$2:$B$5</c:f>
              <c:numCache>
                <c:formatCode>General</c:formatCode>
                <c:ptCount val="4"/>
                <c:pt idx="0">
                  <c:v>37</c:v>
                </c:pt>
                <c:pt idx="1">
                  <c:v>44</c:v>
                </c:pt>
                <c:pt idx="2">
                  <c:v>51</c:v>
                </c:pt>
                <c:pt idx="3">
                  <c:v>66</c:v>
                </c:pt>
              </c:numCache>
            </c:numRef>
          </c:val>
        </c:ser>
        <c:ser>
          <c:idx val="1"/>
          <c:order val="1"/>
          <c:tx>
            <c:strRef>
              <c:f>Sheet1!$C$1</c:f>
              <c:strCache>
                <c:ptCount val="1"/>
                <c:pt idx="0">
                  <c:v>Designers for Less</c:v>
                </c:pt>
              </c:strCache>
            </c:strRef>
          </c:tx>
          <c:spPr>
            <a:ln>
              <a:solidFill>
                <a:srgbClr val="FFFF00"/>
              </a:solidFill>
            </a:ln>
          </c:spPr>
          <c:marker>
            <c:spPr>
              <a:solidFill>
                <a:srgbClr val="FFFF00"/>
              </a:solidFill>
              <a:ln>
                <a:solidFill>
                  <a:srgbClr val="FFFF00"/>
                </a:solidFill>
              </a:ln>
            </c:spPr>
          </c:marker>
          <c:cat>
            <c:strRef>
              <c:f>Sheet1!$A$2:$A$5</c:f>
              <c:strCache>
                <c:ptCount val="4"/>
                <c:pt idx="0">
                  <c:v>Week 1</c:v>
                </c:pt>
                <c:pt idx="1">
                  <c:v>Week 2</c:v>
                </c:pt>
                <c:pt idx="2">
                  <c:v>Week 3</c:v>
                </c:pt>
                <c:pt idx="3">
                  <c:v>Week 4</c:v>
                </c:pt>
              </c:strCache>
            </c:strRef>
          </c:cat>
          <c:val>
            <c:numRef>
              <c:f>Sheet1!$C$2:$C$5</c:f>
              <c:numCache>
                <c:formatCode>General</c:formatCode>
                <c:ptCount val="4"/>
                <c:pt idx="0">
                  <c:v>83</c:v>
                </c:pt>
                <c:pt idx="1">
                  <c:v>89</c:v>
                </c:pt>
                <c:pt idx="2">
                  <c:v>96</c:v>
                </c:pt>
                <c:pt idx="3">
                  <c:v>105</c:v>
                </c:pt>
              </c:numCache>
            </c:numRef>
          </c:val>
        </c:ser>
        <c:dLbls/>
        <c:marker val="1"/>
        <c:axId val="86945152"/>
        <c:axId val="88431232"/>
      </c:lineChart>
      <c:catAx>
        <c:axId val="86945152"/>
        <c:scaling>
          <c:orientation val="minMax"/>
        </c:scaling>
        <c:axPos val="b"/>
        <c:tickLblPos val="nextTo"/>
        <c:crossAx val="88431232"/>
        <c:crosses val="autoZero"/>
        <c:auto val="1"/>
        <c:lblAlgn val="ctr"/>
        <c:lblOffset val="100"/>
      </c:catAx>
      <c:valAx>
        <c:axId val="88431232"/>
        <c:scaling>
          <c:orientation val="minMax"/>
        </c:scaling>
        <c:axPos val="l"/>
        <c:majorGridlines/>
        <c:numFmt formatCode="General" sourceLinked="1"/>
        <c:tickLblPos val="nextTo"/>
        <c:crossAx val="86945152"/>
        <c:crosses val="autoZero"/>
        <c:crossBetween val="between"/>
        <c:majorUnit val="5"/>
      </c:valAx>
      <c:spPr>
        <a:solidFill>
          <a:schemeClr val="accent2">
            <a:lumMod val="75000"/>
          </a:schemeClr>
        </a:solidFill>
      </c:spPr>
    </c:plotArea>
    <c:legend>
      <c:legendPos val="r"/>
      <c:layout/>
    </c:legend>
    <c:plotVisOnly val="1"/>
    <c:dispBlanksAs val="gap"/>
  </c:chart>
  <c:spPr>
    <a:solidFill>
      <a:srgbClr val="FF00FF"/>
    </a:solidFill>
  </c:spPr>
  <c:txPr>
    <a:bodyPr/>
    <a:lstStyle/>
    <a:p>
      <a:pPr algn="ct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0.75227</cdr:x>
      <cdr:y>0.48847</cdr:y>
    </cdr:from>
    <cdr:to>
      <cdr:x>1</cdr:x>
      <cdr:y>0.59358</cdr:y>
    </cdr:to>
    <cdr:sp macro="" textlink="">
      <cdr:nvSpPr>
        <cdr:cNvPr id="2" name="TextBox 1"/>
        <cdr:cNvSpPr txBox="1"/>
      </cdr:nvSpPr>
      <cdr:spPr>
        <a:xfrm xmlns:a="http://schemas.openxmlformats.org/drawingml/2006/main">
          <a:off x="6138333" y="3003551"/>
          <a:ext cx="2021416"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en-US" dirty="0" smtClean="0">
              <a:solidFill>
                <a:schemeClr val="accent6">
                  <a:lumMod val="75000"/>
                </a:schemeClr>
              </a:solidFill>
            </a:rPr>
            <a:t>Designers For Less:</a:t>
          </a:r>
          <a:endParaRPr lang="en-US" dirty="0">
            <a:solidFill>
              <a:schemeClr val="accent6">
                <a:lumMod val="75000"/>
              </a:schemeClr>
            </a:solidFill>
          </a:endParaRPr>
        </a:p>
        <a:p xmlns:a="http://schemas.openxmlformats.org/drawingml/2006/main">
          <a:r>
            <a:rPr lang="en-US" dirty="0" smtClean="0">
              <a:solidFill>
                <a:schemeClr val="accent6">
                  <a:lumMod val="75000"/>
                </a:schemeClr>
              </a:solidFill>
            </a:rPr>
            <a:t>y=$50x</a:t>
          </a:r>
          <a:endParaRPr lang="en-US" dirty="0">
            <a:solidFill>
              <a:schemeClr val="accent6">
                <a:lumMod val="75000"/>
              </a:schemeClr>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36198E-6A43-D74D-BE1A-D818ED980E8F}" type="datetimeFigureOut">
              <a:rPr lang="en-US" smtClean="0"/>
              <a:pPr/>
              <a:t>10/10/2012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7D755A-676B-984A-BA49-D3F2E367D458}" type="slidenum">
              <a:rPr lang="en-US" smtClean="0"/>
              <a:pPr/>
              <a:t>‹#›</a:t>
            </a:fld>
            <a:endParaRPr lang="en-US"/>
          </a:p>
        </p:txBody>
      </p:sp>
    </p:spTree>
    <p:extLst>
      <p:ext uri="{BB962C8B-B14F-4D97-AF65-F5344CB8AC3E}">
        <p14:creationId xmlns:p14="http://schemas.microsoft.com/office/powerpoint/2010/main" xmlns="" val="24916674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7D755A-676B-984A-BA49-D3F2E367D458}" type="slidenum">
              <a:rPr lang="en-US" smtClean="0"/>
              <a:pPr/>
              <a:t>8</a:t>
            </a:fld>
            <a:endParaRPr lang="en-US"/>
          </a:p>
        </p:txBody>
      </p:sp>
    </p:spTree>
    <p:extLst>
      <p:ext uri="{BB962C8B-B14F-4D97-AF65-F5344CB8AC3E}">
        <p14:creationId xmlns:p14="http://schemas.microsoft.com/office/powerpoint/2010/main" xmlns="" val="196932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110001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2129497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288454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53407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1059251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1152704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224396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232536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24617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334091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FF7A17-F7F0-B74B-9278-044284C42A62}" type="datetimeFigureOut">
              <a:rPr lang="en-US" smtClean="0"/>
              <a:pPr/>
              <a:t>10/10/2012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77294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5000">
              <a:srgbClr val="FF00FF"/>
            </a:gs>
            <a:gs pos="41000">
              <a:srgbClr val="00FF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F7A17-F7F0-B74B-9278-044284C42A62}" type="datetimeFigureOut">
              <a:rPr lang="en-US" smtClean="0"/>
              <a:pPr/>
              <a:t>10/10/2012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D964A-A8BF-8747-8CB2-E513D1D37D56}" type="slidenum">
              <a:rPr lang="en-US" smtClean="0"/>
              <a:pPr/>
              <a:t>‹#›</a:t>
            </a:fld>
            <a:endParaRPr lang="en-US" dirty="0"/>
          </a:p>
        </p:txBody>
      </p:sp>
    </p:spTree>
    <p:extLst>
      <p:ext uri="{BB962C8B-B14F-4D97-AF65-F5344CB8AC3E}">
        <p14:creationId xmlns:p14="http://schemas.microsoft.com/office/powerpoint/2010/main" xmlns="" val="1196981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audio" Target="../media/audio1.bin"/><Relationship Id="rId3" Type="http://schemas.openxmlformats.org/officeDocument/2006/relationships/audio" Target="../media/audio1.wav"/><Relationship Id="rId7"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audio" Target="../media/audio3.wav"/><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tiff"/></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4.wav"/><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5.tiff"/></Relationships>
</file>

<file path=ppt/slides/_rels/slide5.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8.wav"/><Relationship Id="rId1" Type="http://schemas.openxmlformats.org/officeDocument/2006/relationships/slideLayout" Target="../slideLayouts/slideLayout7.xml"/><Relationship Id="rId4" Type="http://schemas.openxmlformats.org/officeDocument/2006/relationships/audio" Target="../media/audio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249" y="-788371"/>
            <a:ext cx="8962024" cy="3321690"/>
          </a:xfrm>
        </p:spPr>
        <p:txBody>
          <a:bodyPr>
            <a:normAutofit/>
          </a:bodyPr>
          <a:lstStyle/>
          <a:p>
            <a:r>
              <a:rPr lang="en-US" sz="6600" dirty="0" smtClean="0">
                <a:latin typeface="Comic Sans MS"/>
                <a:cs typeface="Comic Sans MS"/>
              </a:rPr>
              <a:t>Ugg Australia VS. Designers For Less</a:t>
            </a:r>
            <a:endParaRPr lang="en-US" sz="6600" dirty="0">
              <a:latin typeface="Comic Sans MS"/>
              <a:cs typeface="Comic Sans MS"/>
            </a:endParaRPr>
          </a:p>
        </p:txBody>
      </p:sp>
      <p:sp>
        <p:nvSpPr>
          <p:cNvPr id="3" name="Subtitle 2"/>
          <p:cNvSpPr>
            <a:spLocks noGrp="1"/>
          </p:cNvSpPr>
          <p:nvPr>
            <p:ph type="subTitle" idx="1"/>
          </p:nvPr>
        </p:nvSpPr>
        <p:spPr>
          <a:xfrm>
            <a:off x="1297517" y="1878197"/>
            <a:ext cx="6400800" cy="1752600"/>
          </a:xfrm>
        </p:spPr>
        <p:txBody>
          <a:bodyPr>
            <a:noAutofit/>
          </a:bodyPr>
          <a:lstStyle/>
          <a:p>
            <a:r>
              <a:rPr lang="en-US" sz="3600" dirty="0" smtClean="0">
                <a:solidFill>
                  <a:schemeClr val="bg1"/>
                </a:solidFill>
                <a:latin typeface="Century Gothic"/>
                <a:cs typeface="Century Gothic"/>
              </a:rPr>
              <a:t>We will be comparing the quantity of boots each company sells in the U.S. and how much money the companies earn.</a:t>
            </a:r>
            <a:endParaRPr lang="en-US" sz="3600" dirty="0">
              <a:solidFill>
                <a:schemeClr val="bg1"/>
              </a:solidFill>
              <a:latin typeface="Century Gothic"/>
              <a:cs typeface="Century Gothic"/>
            </a:endParaRPr>
          </a:p>
        </p:txBody>
      </p:sp>
      <p:pic>
        <p:nvPicPr>
          <p:cNvPr id="4" name="Picture 3" descr="images-3.jpe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0" y="1844649"/>
            <a:ext cx="1451317" cy="2449203"/>
          </a:xfrm>
          <a:prstGeom prst="rect">
            <a:avLst/>
          </a:prstGeom>
        </p:spPr>
      </p:pic>
      <p:pic>
        <p:nvPicPr>
          <p:cNvPr id="5" name="Picture 4" descr="images-2.jpeg"/>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7535689" y="1855452"/>
            <a:ext cx="1529584" cy="2438400"/>
          </a:xfrm>
          <a:prstGeom prst="rect">
            <a:avLst/>
          </a:prstGeom>
        </p:spPr>
      </p:pic>
      <p:sp>
        <p:nvSpPr>
          <p:cNvPr id="6" name="TextBox 5"/>
          <p:cNvSpPr txBox="1"/>
          <p:nvPr/>
        </p:nvSpPr>
        <p:spPr>
          <a:xfrm>
            <a:off x="0" y="4668672"/>
            <a:ext cx="9065273" cy="1938992"/>
          </a:xfrm>
          <a:prstGeom prst="rect">
            <a:avLst/>
          </a:prstGeom>
          <a:noFill/>
        </p:spPr>
        <p:txBody>
          <a:bodyPr wrap="square" rtlCol="0">
            <a:spAutoFit/>
          </a:bodyPr>
          <a:lstStyle/>
          <a:p>
            <a:pPr algn="ctr"/>
            <a:r>
              <a:rPr lang="en-US" sz="3600" dirty="0" smtClean="0">
                <a:solidFill>
                  <a:srgbClr val="FFFF00"/>
                </a:solidFill>
                <a:latin typeface="Comic Sans MS"/>
                <a:cs typeface="Comic Sans MS"/>
              </a:rPr>
              <a:t>Here to represent each company:</a:t>
            </a:r>
          </a:p>
          <a:p>
            <a:pPr algn="ctr"/>
            <a:endParaRPr lang="en-US" sz="3600" dirty="0" smtClean="0">
              <a:solidFill>
                <a:srgbClr val="FFFF00"/>
              </a:solidFill>
              <a:latin typeface="Comic Sans MS"/>
              <a:cs typeface="Comic Sans MS"/>
            </a:endParaRPr>
          </a:p>
          <a:p>
            <a:r>
              <a:rPr lang="en-US" sz="2400" dirty="0" err="1" smtClean="0">
                <a:solidFill>
                  <a:schemeClr val="bg1"/>
                </a:solidFill>
                <a:latin typeface="Comic Sans MS"/>
                <a:cs typeface="Comic Sans MS"/>
              </a:rPr>
              <a:t>Tiana</a:t>
            </a:r>
            <a:r>
              <a:rPr lang="en-US" sz="2400" dirty="0" smtClean="0">
                <a:solidFill>
                  <a:schemeClr val="bg1"/>
                </a:solidFill>
                <a:latin typeface="Comic Sans MS"/>
                <a:cs typeface="Comic Sans MS"/>
              </a:rPr>
              <a:t> Machaalani: Ugg Australia representative/sales-woman</a:t>
            </a:r>
          </a:p>
          <a:p>
            <a:r>
              <a:rPr lang="en-US" sz="2400" dirty="0" smtClean="0">
                <a:solidFill>
                  <a:srgbClr val="0000FF"/>
                </a:solidFill>
                <a:latin typeface="Comic Sans MS"/>
                <a:cs typeface="Comic Sans MS"/>
              </a:rPr>
              <a:t>Olivia Meyer: Designers For Less representative/sales-woman</a:t>
            </a:r>
            <a:endParaRPr lang="en-US" sz="2400" dirty="0">
              <a:solidFill>
                <a:srgbClr val="0000FF"/>
              </a:solidFill>
              <a:latin typeface="Comic Sans MS"/>
              <a:cs typeface="Comic Sans MS"/>
            </a:endParaRPr>
          </a:p>
        </p:txBody>
      </p:sp>
    </p:spTree>
    <p:custDataLst>
      <p:tags r:id="rId1"/>
    </p:custDataLst>
    <p:extLst>
      <p:ext uri="{BB962C8B-B14F-4D97-AF65-F5344CB8AC3E}">
        <p14:creationId xmlns:p14="http://schemas.microsoft.com/office/powerpoint/2010/main" xmlns="" val="2113511514"/>
      </p:ext>
    </p:extLst>
  </p:cSld>
  <p:clrMapOvr>
    <a:masterClrMapping/>
  </p:clrMapOvr>
  <mc:AlternateContent xmlns:mc="http://schemas.openxmlformats.org/markup-compatibility/2006">
    <mc:Choice xmlns:p14="http://schemas.microsoft.com/office/powerpoint/2010/main" xmlns="" Requires="p14">
      <p:transition spd="slow" p14:dur="2000" advTm="18062">
        <p14:flash/>
        <p:sndAc>
          <p:stSnd>
            <p:snd r:embed="rId8" name="Phaser"/>
          </p:stSnd>
        </p:sndAc>
      </p:transition>
    </mc:Choice>
    <mc:Fallback>
      <p:transition spd="slow" advTm="18062">
        <p:fade/>
        <p:sndAc>
          <p:stSnd>
            <p:snd r:embed="rId3" name="Phaser"/>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4" name="Cash Register"/>
                                        </p:tgtEl>
                                      </p:cMediaNode>
                                    </p:audio>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5"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2000"/>
                                        <p:tgtEl>
                                          <p:spTgt spid="6"/>
                                        </p:tgtEl>
                                      </p:cBhvr>
                                    </p:animEffect>
                                    <p:anim calcmode="lin" valueType="num">
                                      <p:cBhvr>
                                        <p:cTn id="36" dur="2000" fill="hold"/>
                                        <p:tgtEl>
                                          <p:spTgt spid="6"/>
                                        </p:tgtEl>
                                        <p:attrNameLst>
                                          <p:attrName>style.rotation</p:attrName>
                                        </p:attrNameLst>
                                      </p:cBhvr>
                                      <p:tavLst>
                                        <p:tav tm="0">
                                          <p:val>
                                            <p:fltVal val="720"/>
                                          </p:val>
                                        </p:tav>
                                        <p:tav tm="100000">
                                          <p:val>
                                            <p:fltVal val="0"/>
                                          </p:val>
                                        </p:tav>
                                      </p:tavLst>
                                    </p:anim>
                                    <p:anim calcmode="lin" valueType="num">
                                      <p:cBhvr>
                                        <p:cTn id="37" dur="2000" fill="hold"/>
                                        <p:tgtEl>
                                          <p:spTgt spid="6"/>
                                        </p:tgtEl>
                                        <p:attrNameLst>
                                          <p:attrName>ppt_h</p:attrName>
                                        </p:attrNameLst>
                                      </p:cBhvr>
                                      <p:tavLst>
                                        <p:tav tm="0">
                                          <p:val>
                                            <p:fltVal val="0"/>
                                          </p:val>
                                        </p:tav>
                                        <p:tav tm="100000">
                                          <p:val>
                                            <p:strVal val="#ppt_h"/>
                                          </p:val>
                                        </p:tav>
                                      </p:tavLst>
                                    </p:anim>
                                    <p:anim calcmode="lin" valueType="num">
                                      <p:cBhvr>
                                        <p:cTn id="38" dur="2000" fill="hold"/>
                                        <p:tgtEl>
                                          <p:spTgt spid="6"/>
                                        </p:tgtEl>
                                        <p:attrNameLst>
                                          <p:attrName>ppt_w</p:attrName>
                                        </p:attrNameLst>
                                      </p:cBhvr>
                                      <p:tavLst>
                                        <p:tav tm="0">
                                          <p:val>
                                            <p:fltVal val="0"/>
                                          </p:val>
                                        </p:tav>
                                        <p:tav tm="100000">
                                          <p:val>
                                            <p:strVal val="#ppt_w"/>
                                          </p:val>
                                        </p:tav>
                                      </p:tavLst>
                                    </p:anim>
                                  </p:childTnLst>
                                  <p:subTnLst>
                                    <p:audio>
                                      <p:cMediaNode>
                                        <p:cTn display="0" masterRel="sameClick">
                                          <p:stCondLst>
                                            <p:cond evt="begin" delay="0">
                                              <p:tn val="33"/>
                                            </p:cond>
                                          </p:stCondLst>
                                          <p:endCondLst>
                                            <p:cond evt="onStopAudio" delay="0">
                                              <p:tgtEl>
                                                <p:sldTgt/>
                                              </p:tgtEl>
                                            </p:cond>
                                          </p:endCondLst>
                                        </p:cTn>
                                        <p:tgtEl>
                                          <p:sndTgt r:embed="rId5" name="Hor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6" name="Picture 5" descr="images-5.jpe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
            <a:ext cx="2806700" cy="2106994"/>
          </a:xfrm>
          <a:prstGeom prst="rect">
            <a:avLst/>
          </a:prstGeom>
        </p:spPr>
      </p:pic>
      <p:pic>
        <p:nvPicPr>
          <p:cNvPr id="7" name="Picture 6" descr="images-4.jpe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487584" y="0"/>
            <a:ext cx="2656416" cy="2106995"/>
          </a:xfrm>
          <a:prstGeom prst="rect">
            <a:avLst/>
          </a:prstGeom>
        </p:spPr>
      </p:pic>
      <p:pic>
        <p:nvPicPr>
          <p:cNvPr id="9" name="Content Placeholder 8" descr="ugg australia.tiff"/>
          <p:cNvPicPr>
            <a:picLocks noGrp="1" noChangeAspect="1"/>
          </p:cNvPicPr>
          <p:nvPr>
            <p:ph idx="1"/>
          </p:nvPr>
        </p:nvPicPr>
        <p:blipFill>
          <a:blip r:embed="rId4">
            <a:extLst>
              <a:ext uri="{28A0092B-C50C-407E-A947-70E740481C1C}">
                <a14:useLocalDpi xmlns:a14="http://schemas.microsoft.com/office/drawing/2010/main" xmlns="" val="0"/>
              </a:ext>
            </a:extLst>
          </a:blip>
          <a:srcRect l="2659" r="2659"/>
          <a:stretch>
            <a:fillRect/>
          </a:stretch>
        </p:blipFill>
        <p:spPr>
          <a:xfrm>
            <a:off x="2509308" y="1"/>
            <a:ext cx="4104217" cy="2257161"/>
          </a:xfrm>
          <a:prstGeom prst="rect">
            <a:avLst/>
          </a:prstGeom>
          <a:ln w="190500" cap="sq">
            <a:solidFill>
              <a:schemeClr val="accent5">
                <a:lumMod val="5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0" name="TextBox 9"/>
          <p:cNvSpPr txBox="1"/>
          <p:nvPr/>
        </p:nvSpPr>
        <p:spPr>
          <a:xfrm>
            <a:off x="1474784" y="2226440"/>
            <a:ext cx="6281486" cy="523220"/>
          </a:xfrm>
          <a:prstGeom prst="rect">
            <a:avLst/>
          </a:prstGeom>
          <a:noFill/>
        </p:spPr>
        <p:txBody>
          <a:bodyPr wrap="square" rtlCol="0">
            <a:spAutoFit/>
          </a:bodyPr>
          <a:lstStyle/>
          <a:p>
            <a:pPr algn="ctr"/>
            <a:r>
              <a:rPr lang="en-US" sz="2800" dirty="0" smtClean="0">
                <a:latin typeface="Apple Casual"/>
                <a:cs typeface="Apple Casual"/>
              </a:rPr>
              <a:t>Each Pair of Boots is $200</a:t>
            </a:r>
            <a:endParaRPr lang="en-US" sz="2800" dirty="0">
              <a:latin typeface="Apple Casual"/>
              <a:cs typeface="Apple Casual"/>
            </a:endParaRPr>
          </a:p>
        </p:txBody>
      </p:sp>
      <p:sp>
        <p:nvSpPr>
          <p:cNvPr id="11" name="TextBox 10"/>
          <p:cNvSpPr txBox="1"/>
          <p:nvPr/>
        </p:nvSpPr>
        <p:spPr>
          <a:xfrm>
            <a:off x="127000" y="2626550"/>
            <a:ext cx="8900583" cy="3985707"/>
          </a:xfrm>
          <a:prstGeom prst="rect">
            <a:avLst/>
          </a:prstGeom>
          <a:noFill/>
        </p:spPr>
        <p:txBody>
          <a:bodyPr wrap="square" rtlCol="0">
            <a:spAutoFit/>
          </a:bodyPr>
          <a:lstStyle/>
          <a:p>
            <a:r>
              <a:rPr lang="en-US" b="1" dirty="0" smtClean="0">
                <a:latin typeface="Century Gothic"/>
                <a:cs typeface="Century Gothic"/>
              </a:rPr>
              <a:t>	</a:t>
            </a:r>
            <a:r>
              <a:rPr lang="en-US" sz="2300" b="1" dirty="0" smtClean="0">
                <a:solidFill>
                  <a:srgbClr val="00FFFF"/>
                </a:solidFill>
                <a:latin typeface="Century Gothic"/>
                <a:cs typeface="Century Gothic"/>
              </a:rPr>
              <a:t>Hi! My name is </a:t>
            </a:r>
            <a:r>
              <a:rPr lang="en-US" sz="2300" b="1" dirty="0">
                <a:solidFill>
                  <a:srgbClr val="00FFFF"/>
                </a:solidFill>
                <a:latin typeface="Century Gothic"/>
                <a:cs typeface="Century Gothic"/>
              </a:rPr>
              <a:t>T</a:t>
            </a:r>
            <a:r>
              <a:rPr lang="en-US" sz="2300" b="1" dirty="0" smtClean="0">
                <a:solidFill>
                  <a:srgbClr val="00FFFF"/>
                </a:solidFill>
                <a:latin typeface="Century Gothic"/>
                <a:cs typeface="Century Gothic"/>
              </a:rPr>
              <a:t>iana and I am a sales-woman from the company Ugg Australia! How many times have you ever bought those cheap knock off boots that only last a month because of the bad quality? Well, that won’t happen anymore. Here at Ugg Australia we make high quality boots that will last for many years. At the cheap knock off stores the prices may be lower than ours, but the boots won’t even last you one season. Yes, our boots are more expensive. But our boots have better quality and comfort for years. Buying our boots will be worth it, trust me! Once you buy a pair of Uggs, you will never by the knock offs again!</a:t>
            </a:r>
            <a:endParaRPr lang="en-US" sz="2300" b="1" dirty="0">
              <a:solidFill>
                <a:srgbClr val="00FFFF"/>
              </a:solidFill>
              <a:latin typeface="Century Gothic"/>
              <a:cs typeface="Century Gothic"/>
            </a:endParaRPr>
          </a:p>
        </p:txBody>
      </p:sp>
    </p:spTree>
    <p:extLst>
      <p:ext uri="{BB962C8B-B14F-4D97-AF65-F5344CB8AC3E}">
        <p14:creationId xmlns:p14="http://schemas.microsoft.com/office/powerpoint/2010/main" xmlns="" val="3912060320"/>
      </p:ext>
    </p:extLst>
  </p:cSld>
  <p:clrMapOvr>
    <a:masterClrMapping/>
  </p:clrMapOvr>
  <mc:AlternateContent xmlns:mc="http://schemas.openxmlformats.org/markup-compatibility/2006">
    <mc:Choice xmlns:p14="http://schemas.microsoft.com/office/powerpoint/2010/main" xmlns="" Requires="p14">
      <p:transition spd="slow" p14:dur="2000" advTm="44393">
        <p14:vortex dir="r"/>
      </p:transition>
    </mc:Choice>
    <mc:Fallback>
      <p:transition spd="slow" advTm="4439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392438"/>
          </a:xfrm>
          <a:solidFill>
            <a:schemeClr val="accent4">
              <a:lumMod val="40000"/>
              <a:lumOff val="60000"/>
            </a:schemeClr>
          </a:solidFill>
          <a:ln w="38100" cmpd="sng">
            <a:solidFill>
              <a:schemeClr val="accent5">
                <a:lumMod val="25000"/>
              </a:schemeClr>
            </a:solidFill>
          </a:ln>
        </p:spPr>
        <p:style>
          <a:lnRef idx="2">
            <a:schemeClr val="accent1"/>
          </a:lnRef>
          <a:fillRef idx="1">
            <a:schemeClr val="lt1"/>
          </a:fillRef>
          <a:effectRef idx="0">
            <a:schemeClr val="accent1"/>
          </a:effectRef>
          <a:fontRef idx="minor">
            <a:schemeClr val="dk1"/>
          </a:fontRef>
        </p:style>
        <p:txBody>
          <a:bodyPr>
            <a:normAutofit/>
          </a:bodyPr>
          <a:lstStyle/>
          <a:p>
            <a:r>
              <a:rPr lang="en-US" sz="4800" b="1" dirty="0" smtClean="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Apple Chancery"/>
                <a:cs typeface="Apple Chancery"/>
              </a:rPr>
              <a:t>Designers For Less</a:t>
            </a:r>
            <a:endParaRPr lang="en-US" sz="4800"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Apple Chancery"/>
              <a:cs typeface="Apple Chancery"/>
            </a:endParaRPr>
          </a:p>
        </p:txBody>
      </p:sp>
      <p:pic>
        <p:nvPicPr>
          <p:cNvPr id="8" name="Picture 7" descr="images-7.jpe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2093383" cy="2392438"/>
          </a:xfrm>
          <a:prstGeom prst="rect">
            <a:avLst/>
          </a:prstGeom>
        </p:spPr>
      </p:pic>
      <p:pic>
        <p:nvPicPr>
          <p:cNvPr id="9" name="Picture 8" descr="images-6.jpe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112000" y="0"/>
            <a:ext cx="2082800" cy="2392438"/>
          </a:xfrm>
          <a:prstGeom prst="rect">
            <a:avLst/>
          </a:prstGeom>
        </p:spPr>
      </p:pic>
      <p:sp>
        <p:nvSpPr>
          <p:cNvPr id="10" name="TextBox 9"/>
          <p:cNvSpPr txBox="1"/>
          <p:nvPr/>
        </p:nvSpPr>
        <p:spPr>
          <a:xfrm>
            <a:off x="116417" y="2592917"/>
            <a:ext cx="8868833" cy="4154983"/>
          </a:xfrm>
          <a:prstGeom prst="rect">
            <a:avLst/>
          </a:prstGeom>
          <a:noFill/>
        </p:spPr>
        <p:txBody>
          <a:bodyPr wrap="square" rtlCol="0">
            <a:spAutoFit/>
          </a:bodyPr>
          <a:lstStyle/>
          <a:p>
            <a:pPr algn="ctr"/>
            <a:r>
              <a:rPr lang="en-US" sz="2400" dirty="0" smtClean="0"/>
              <a:t> </a:t>
            </a:r>
            <a:r>
              <a:rPr lang="en-US" sz="2400" b="1" dirty="0" smtClean="0"/>
              <a:t>	</a:t>
            </a:r>
            <a:r>
              <a:rPr lang="en-US" sz="2400" b="1" dirty="0" smtClean="0">
                <a:solidFill>
                  <a:schemeClr val="accent4"/>
                </a:solidFill>
                <a:latin typeface="Century Gothic"/>
                <a:cs typeface="Century Gothic"/>
              </a:rPr>
              <a:t>Hi! My name is Olivia and I am a sales-woman from Designers For Less. What I am here to talk about is our boots. Most people love buying </a:t>
            </a:r>
            <a:r>
              <a:rPr lang="en-US" sz="2400" b="1" dirty="0">
                <a:solidFill>
                  <a:schemeClr val="accent4"/>
                </a:solidFill>
                <a:latin typeface="Century Gothic"/>
                <a:cs typeface="Century Gothic"/>
              </a:rPr>
              <a:t>U</a:t>
            </a:r>
            <a:r>
              <a:rPr lang="en-US" sz="2400" b="1" dirty="0" smtClean="0">
                <a:solidFill>
                  <a:schemeClr val="accent4"/>
                </a:solidFill>
                <a:latin typeface="Century Gothic"/>
                <a:cs typeface="Century Gothic"/>
              </a:rPr>
              <a:t>gg boots, but don’t like the price. After all, is $200 really worth it for a pair of boots? That’s why I am here today. What if I told you that you could have the same boots for a fraction of the price? ¼ to be exact. Designers For Less makes their own boots that look exactly like Uggs without the fancy label. We do amazing sales and make a large profit. So, you can save money on those comfy winter boots this season at Designers for Less!</a:t>
            </a:r>
            <a:endParaRPr lang="en-US" sz="2400" b="1" dirty="0">
              <a:solidFill>
                <a:schemeClr val="accent4"/>
              </a:solidFill>
              <a:latin typeface="Century Gothic"/>
              <a:cs typeface="Century Gothic"/>
            </a:endParaRPr>
          </a:p>
        </p:txBody>
      </p:sp>
      <p:sp>
        <p:nvSpPr>
          <p:cNvPr id="11" name="TextBox 10"/>
          <p:cNvSpPr txBox="1"/>
          <p:nvPr/>
        </p:nvSpPr>
        <p:spPr>
          <a:xfrm>
            <a:off x="1679615" y="1609695"/>
            <a:ext cx="5803546" cy="523220"/>
          </a:xfrm>
          <a:prstGeom prst="rect">
            <a:avLst/>
          </a:prstGeom>
          <a:noFill/>
        </p:spPr>
        <p:txBody>
          <a:bodyPr wrap="square" rtlCol="0">
            <a:spAutoFit/>
          </a:bodyPr>
          <a:lstStyle/>
          <a:p>
            <a:pPr algn="ctr"/>
            <a:r>
              <a:rPr lang="en-US" sz="2800" dirty="0" smtClean="0">
                <a:latin typeface="Apple Casual"/>
                <a:cs typeface="Apple Casual"/>
              </a:rPr>
              <a:t>Each Pair of Boots is only $50</a:t>
            </a:r>
            <a:endParaRPr lang="en-US" sz="2800" dirty="0">
              <a:latin typeface="Apple Casual"/>
              <a:cs typeface="Apple Casual"/>
            </a:endParaRPr>
          </a:p>
        </p:txBody>
      </p:sp>
    </p:spTree>
    <p:extLst>
      <p:ext uri="{BB962C8B-B14F-4D97-AF65-F5344CB8AC3E}">
        <p14:creationId xmlns:p14="http://schemas.microsoft.com/office/powerpoint/2010/main" xmlns="" val="401882152"/>
      </p:ext>
    </p:extLst>
  </p:cSld>
  <p:clrMapOvr>
    <a:masterClrMapping/>
  </p:clrMapOvr>
  <mc:AlternateContent xmlns:mc="http://schemas.openxmlformats.org/markup-compatibility/2006">
    <mc:Choice xmlns:p14="http://schemas.microsoft.com/office/powerpoint/2010/main" xmlns="" Requires="p14">
      <p:transition spd="slow" p14:dur="20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style.rotation</p:attrName>
                                        </p:attrNameLst>
                                      </p:cBhvr>
                                      <p:tavLst>
                                        <p:tav tm="0">
                                          <p:val>
                                            <p:fltVal val="720"/>
                                          </p:val>
                                        </p:tav>
                                        <p:tav tm="100000">
                                          <p:val>
                                            <p:fltVal val="0"/>
                                          </p:val>
                                        </p:tav>
                                      </p:tavLst>
                                    </p:anim>
                                    <p:anim calcmode="lin" valueType="num">
                                      <p:cBhvr>
                                        <p:cTn id="9" dur="2000" fill="hold"/>
                                        <p:tgtEl>
                                          <p:spTgt spid="10"/>
                                        </p:tgtEl>
                                        <p:attrNameLst>
                                          <p:attrName>ppt_h</p:attrName>
                                        </p:attrNameLst>
                                      </p:cBhvr>
                                      <p:tavLst>
                                        <p:tav tm="0">
                                          <p:val>
                                            <p:fltVal val="0"/>
                                          </p:val>
                                        </p:tav>
                                        <p:tav tm="100000">
                                          <p:val>
                                            <p:strVal val="#ppt_h"/>
                                          </p:val>
                                        </p:tav>
                                      </p:tavLst>
                                    </p:anim>
                                    <p:anim calcmode="lin" valueType="num">
                                      <p:cBhvr>
                                        <p:cTn id="10"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22313" y="226484"/>
            <a:ext cx="7772400" cy="4061046"/>
          </a:xfrm>
          <a:solidFill>
            <a:schemeClr val="bg1"/>
          </a:solidFill>
          <a:ln w="127000" cap="rnd" cmpd="tri">
            <a:solidFill>
              <a:schemeClr val="tx1"/>
            </a:solidFill>
          </a:ln>
        </p:spPr>
        <p:txBody>
          <a:bodyPr>
            <a:noAutofit/>
          </a:bodyPr>
          <a:lstStyle/>
          <a:p>
            <a:pPr algn="ctr"/>
            <a:r>
              <a:rPr lang="en-US" sz="4400" dirty="0" smtClean="0">
                <a:solidFill>
                  <a:schemeClr val="tx1"/>
                </a:solidFill>
                <a:latin typeface="Chalkduster"/>
                <a:cs typeface="Chalkduster"/>
              </a:rPr>
              <a:t>Now that you know a little about each company, who do you think does better business? We have to check the data!</a:t>
            </a:r>
            <a:endParaRPr lang="en-US" sz="4400" dirty="0">
              <a:solidFill>
                <a:schemeClr val="tx1"/>
              </a:solidFill>
              <a:latin typeface="Chalkduster"/>
              <a:cs typeface="Chalkduster"/>
            </a:endParaRPr>
          </a:p>
        </p:txBody>
      </p:sp>
      <p:pic>
        <p:nvPicPr>
          <p:cNvPr id="6" name="Content Placeholder 8" descr="ugg australia.tiff"/>
          <p:cNvPicPr>
            <a:picLocks noChangeAspect="1"/>
          </p:cNvPicPr>
          <p:nvPr/>
        </p:nvPicPr>
        <p:blipFill>
          <a:blip r:embed="rId4">
            <a:extLst>
              <a:ext uri="{28A0092B-C50C-407E-A947-70E740481C1C}">
                <a14:useLocalDpi xmlns:a14="http://schemas.microsoft.com/office/drawing/2010/main" xmlns="" val="0"/>
              </a:ext>
            </a:extLst>
          </a:blip>
          <a:srcRect l="2659" r="2659"/>
          <a:stretch>
            <a:fillRect/>
          </a:stretch>
        </p:blipFill>
        <p:spPr>
          <a:xfrm>
            <a:off x="0" y="4434417"/>
            <a:ext cx="3607859" cy="2349500"/>
          </a:xfrm>
          <a:prstGeom prst="rect">
            <a:avLst/>
          </a:prstGeom>
          <a:ln w="190500" cap="sq">
            <a:solidFill>
              <a:schemeClr val="accent5">
                <a:lumMod val="5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Picture 6" descr="images-8.jpe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713691" y="4709584"/>
            <a:ext cx="1727200" cy="1333500"/>
          </a:xfrm>
          <a:prstGeom prst="rect">
            <a:avLst/>
          </a:prstGeom>
        </p:spPr>
      </p:pic>
      <p:sp>
        <p:nvSpPr>
          <p:cNvPr id="8" name="TextBox 7"/>
          <p:cNvSpPr txBox="1"/>
          <p:nvPr/>
        </p:nvSpPr>
        <p:spPr>
          <a:xfrm>
            <a:off x="3808941" y="5952920"/>
            <a:ext cx="1727200" cy="830997"/>
          </a:xfrm>
          <a:prstGeom prst="rect">
            <a:avLst/>
          </a:prstGeom>
          <a:noFill/>
        </p:spPr>
        <p:txBody>
          <a:bodyPr wrap="square" rtlCol="0">
            <a:spAutoFit/>
          </a:bodyPr>
          <a:lstStyle/>
          <a:p>
            <a:pPr algn="ctr"/>
            <a:r>
              <a:rPr lang="en-US" sz="4800" b="1" dirty="0" smtClean="0"/>
              <a:t>VS.</a:t>
            </a:r>
            <a:endParaRPr lang="en-US" sz="4800" b="1" dirty="0"/>
          </a:p>
        </p:txBody>
      </p:sp>
      <p:sp>
        <p:nvSpPr>
          <p:cNvPr id="9" name="Title 1"/>
          <p:cNvSpPr>
            <a:spLocks noGrp="1"/>
          </p:cNvSpPr>
          <p:nvPr>
            <p:ph type="title"/>
          </p:nvPr>
        </p:nvSpPr>
        <p:spPr>
          <a:xfrm>
            <a:off x="5536142" y="4423834"/>
            <a:ext cx="3533776" cy="2360083"/>
          </a:xfrm>
          <a:solidFill>
            <a:schemeClr val="accent4">
              <a:lumMod val="40000"/>
              <a:lumOff val="60000"/>
            </a:schemeClr>
          </a:solidFill>
          <a:ln w="38100" cmpd="sng">
            <a:solidFill>
              <a:schemeClr val="accent5">
                <a:lumMod val="25000"/>
              </a:schemeClr>
            </a:solidFill>
          </a:ln>
        </p:spPr>
        <p:style>
          <a:lnRef idx="2">
            <a:schemeClr val="accent1"/>
          </a:lnRef>
          <a:fillRef idx="1">
            <a:schemeClr val="lt1"/>
          </a:fillRef>
          <a:effectRef idx="0">
            <a:schemeClr val="accent1"/>
          </a:effectRef>
          <a:fontRef idx="minor">
            <a:schemeClr val="dk1"/>
          </a:fontRef>
        </p:style>
        <p:txBody>
          <a:bodyPr>
            <a:normAutofit/>
          </a:bodyPr>
          <a:lstStyle/>
          <a:p>
            <a:pPr algn="ctr"/>
            <a:r>
              <a:rPr lang="en-US" b="1" dirty="0" smtClean="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Apple Chancery"/>
                <a:cs typeface="Apple Chancery"/>
              </a:rPr>
              <a:t>Designers For </a:t>
            </a:r>
            <a:br>
              <a:rPr lang="en-US" b="1" dirty="0" smtClean="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Apple Chancery"/>
                <a:cs typeface="Apple Chancery"/>
              </a:rPr>
            </a:br>
            <a:r>
              <a:rPr lang="en-US" b="1" dirty="0" smtClean="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Apple Chancery"/>
                <a:cs typeface="Apple Chancery"/>
              </a:rPr>
              <a:t>Less</a:t>
            </a:r>
            <a:endParaRPr lang="en-US"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latin typeface="Apple Chancery"/>
              <a:cs typeface="Apple Chancery"/>
            </a:endParaRPr>
          </a:p>
        </p:txBody>
      </p:sp>
    </p:spTree>
    <p:extLst>
      <p:ext uri="{BB962C8B-B14F-4D97-AF65-F5344CB8AC3E}">
        <p14:creationId xmlns:p14="http://schemas.microsoft.com/office/powerpoint/2010/main" xmlns="" val="424155207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Chimes"/>
                                        </p:tgtEl>
                                      </p:cMediaNode>
                                    </p:audio>
                                  </p:sub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 fill="hold"/>
                                        <p:tgtEl>
                                          <p:spTgt spid="7"/>
                                        </p:tgtEl>
                                        <p:attrNameLst>
                                          <p:attrName>ppt_w</p:attrName>
                                        </p:attrNameLst>
                                      </p:cBhvr>
                                      <p:tavLst>
                                        <p:tav tm="0">
                                          <p:val>
                                            <p:fltVal val="0"/>
                                          </p:val>
                                        </p:tav>
                                        <p:tav tm="100000">
                                          <p:val>
                                            <p:strVal val="#ppt_w"/>
                                          </p:val>
                                        </p:tav>
                                      </p:tavLst>
                                    </p:anim>
                                    <p:anim calcmode="lin" valueType="num">
                                      <p:cBhvr>
                                        <p:cTn id="16" dur="100" fill="hold"/>
                                        <p:tgtEl>
                                          <p:spTgt spid="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Gun"/>
                                        </p:tgtEl>
                                      </p:cMediaNode>
                                    </p:audio>
                                  </p:sub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9"/>
                                            </p:cond>
                                          </p:stCondLst>
                                          <p:endCondLst>
                                            <p:cond evt="onStopAudio" delay="0">
                                              <p:tgtEl>
                                                <p:sldTgt/>
                                              </p:tgtEl>
                                            </p:cond>
                                          </p:endCondLst>
                                        </p:cTn>
                                        <p:tgtEl>
                                          <p:sndTgt r:embed="rId3" name="Gun"/>
                                        </p:tgtEl>
                                      </p:cMediaNode>
                                    </p:audio>
                                  </p:sub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9"/>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5"/>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17475"/>
            <a:ext cx="9144000" cy="1143000"/>
          </a:xfrm>
        </p:spPr>
        <p:txBody>
          <a:bodyPr>
            <a:normAutofit fontScale="90000"/>
          </a:bodyPr>
          <a:lstStyle/>
          <a:p>
            <a:r>
              <a:rPr lang="en-US" dirty="0" smtClean="0"/>
              <a:t>How many pairs of boots we sell in the U.S. in One Week From Sept.1</a:t>
            </a:r>
            <a:r>
              <a:rPr lang="en-US" baseline="30000" dirty="0" smtClean="0"/>
              <a:t>st</a:t>
            </a:r>
            <a:r>
              <a:rPr lang="en-US" dirty="0" smtClean="0"/>
              <a:t>-7</a:t>
            </a:r>
            <a:r>
              <a:rPr lang="en-US" baseline="30000" dirty="0" smtClean="0"/>
              <a:t>th</a:t>
            </a:r>
            <a:r>
              <a:rPr lang="en-US" dirty="0" smtClean="0"/>
              <a:t>, 2012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901480456"/>
              </p:ext>
            </p:extLst>
          </p:nvPr>
        </p:nvGraphicFramePr>
        <p:xfrm>
          <a:off x="0" y="1056217"/>
          <a:ext cx="9144000" cy="4667784"/>
        </p:xfrm>
        <a:graphic>
          <a:graphicData uri="http://schemas.openxmlformats.org/drawingml/2006/table">
            <a:tbl>
              <a:tblPr firstRow="1" bandRow="1">
                <a:tableStyleId>{69CF1AB2-1976-4502-BF36-3FF5EA218861}</a:tableStyleId>
              </a:tblPr>
              <a:tblGrid>
                <a:gridCol w="2376702"/>
                <a:gridCol w="3345630"/>
                <a:gridCol w="3421668"/>
              </a:tblGrid>
              <a:tr h="497946">
                <a:tc>
                  <a:txBody>
                    <a:bodyPr/>
                    <a:lstStyle/>
                    <a:p>
                      <a:r>
                        <a:rPr lang="en-US" dirty="0" smtClean="0"/>
                        <a:t>Days Companies Work</a:t>
                      </a:r>
                      <a:r>
                        <a:rPr lang="en-US" baseline="0" dirty="0" smtClean="0"/>
                        <a:t> </a:t>
                      </a:r>
                      <a:endParaRPr lang="en-US" dirty="0"/>
                    </a:p>
                  </a:txBody>
                  <a:tcPr>
                    <a:solidFill>
                      <a:schemeClr val="accent5">
                        <a:lumMod val="50000"/>
                      </a:schemeClr>
                    </a:solidFill>
                  </a:tcPr>
                </a:tc>
                <a:tc>
                  <a:txBody>
                    <a:bodyPr/>
                    <a:lstStyle/>
                    <a:p>
                      <a:pPr algn="ctr"/>
                      <a:r>
                        <a:rPr lang="en-US" dirty="0" err="1" smtClean="0"/>
                        <a:t>Ugg</a:t>
                      </a:r>
                      <a:r>
                        <a:rPr lang="en-US" dirty="0" smtClean="0"/>
                        <a:t> Australia-</a:t>
                      </a:r>
                      <a:r>
                        <a:rPr lang="en-US" dirty="0" err="1" smtClean="0"/>
                        <a:t>Tiana</a:t>
                      </a:r>
                      <a:endParaRPr lang="en-US" dirty="0" smtClean="0"/>
                    </a:p>
                    <a:p>
                      <a:pPr algn="ctr"/>
                      <a:r>
                        <a:rPr lang="en-US" dirty="0" smtClean="0"/>
                        <a:t> (x in function rule)</a:t>
                      </a:r>
                      <a:endParaRPr lang="en-US" dirty="0"/>
                    </a:p>
                  </a:txBody>
                  <a:tcPr>
                    <a:solidFill>
                      <a:srgbClr val="0881C5"/>
                    </a:solidFill>
                  </a:tcPr>
                </a:tc>
                <a:tc>
                  <a:txBody>
                    <a:bodyPr/>
                    <a:lstStyle/>
                    <a:p>
                      <a:pPr algn="ctr"/>
                      <a:r>
                        <a:rPr lang="en-US" dirty="0" smtClean="0"/>
                        <a:t>Designers For Less-Olivia</a:t>
                      </a:r>
                    </a:p>
                    <a:p>
                      <a:pPr algn="ctr"/>
                      <a:r>
                        <a:rPr lang="en-US" dirty="0" smtClean="0"/>
                        <a:t> (x in function rule)</a:t>
                      </a:r>
                      <a:endParaRPr lang="en-US" dirty="0"/>
                    </a:p>
                  </a:txBody>
                  <a:tcPr>
                    <a:solidFill>
                      <a:srgbClr val="0881C5"/>
                    </a:solidFill>
                  </a:tcPr>
                </a:tc>
              </a:tr>
              <a:tr h="671284">
                <a:tc>
                  <a:txBody>
                    <a:bodyPr/>
                    <a:lstStyle/>
                    <a:p>
                      <a:pPr algn="ctr"/>
                      <a:r>
                        <a:rPr lang="en-US" dirty="0" smtClean="0"/>
                        <a:t>MONDAY</a:t>
                      </a:r>
                      <a:endParaRPr lang="en-US" dirty="0"/>
                    </a:p>
                  </a:txBody>
                  <a:tcPr>
                    <a:solidFill>
                      <a:srgbClr val="00FF00"/>
                    </a:solidFill>
                  </a:tcPr>
                </a:tc>
                <a:tc>
                  <a:txBody>
                    <a:bodyPr/>
                    <a:lstStyle/>
                    <a:p>
                      <a:pPr algn="ctr"/>
                      <a:r>
                        <a:rPr lang="en-US" dirty="0" smtClean="0"/>
                        <a:t>30 pairs of boots</a:t>
                      </a:r>
                      <a:endParaRPr lang="en-US" dirty="0"/>
                    </a:p>
                  </a:txBody>
                  <a:tcPr>
                    <a:solidFill>
                      <a:srgbClr val="00FF00"/>
                    </a:solidFill>
                  </a:tcPr>
                </a:tc>
                <a:tc>
                  <a:txBody>
                    <a:bodyPr/>
                    <a:lstStyle/>
                    <a:p>
                      <a:pPr algn="ctr"/>
                      <a:r>
                        <a:rPr lang="en-US" dirty="0" smtClean="0"/>
                        <a:t>60 pairs of boots</a:t>
                      </a:r>
                      <a:endParaRPr lang="en-US" dirty="0"/>
                    </a:p>
                  </a:txBody>
                  <a:tcPr>
                    <a:solidFill>
                      <a:srgbClr val="00FF00"/>
                    </a:solidFill>
                  </a:tcPr>
                </a:tc>
              </a:tr>
              <a:tr h="671284">
                <a:tc>
                  <a:txBody>
                    <a:bodyPr/>
                    <a:lstStyle/>
                    <a:p>
                      <a:pPr algn="ctr"/>
                      <a:r>
                        <a:rPr lang="en-US" dirty="0" smtClean="0"/>
                        <a:t>TUESDAY</a:t>
                      </a:r>
                      <a:endParaRPr lang="en-US" dirty="0"/>
                    </a:p>
                  </a:txBody>
                  <a:tcPr>
                    <a:solidFill>
                      <a:srgbClr val="FF6600"/>
                    </a:solidFill>
                  </a:tcPr>
                </a:tc>
                <a:tc>
                  <a:txBody>
                    <a:bodyPr/>
                    <a:lstStyle/>
                    <a:p>
                      <a:pPr algn="ctr"/>
                      <a:r>
                        <a:rPr lang="en-US" dirty="0" smtClean="0"/>
                        <a:t>20 pairs</a:t>
                      </a:r>
                      <a:r>
                        <a:rPr lang="en-US" baseline="0" dirty="0" smtClean="0"/>
                        <a:t> of boots</a:t>
                      </a:r>
                      <a:endParaRPr lang="en-US" dirty="0"/>
                    </a:p>
                  </a:txBody>
                  <a:tcPr>
                    <a:solidFill>
                      <a:srgbClr val="FF6600"/>
                    </a:solidFill>
                  </a:tcPr>
                </a:tc>
                <a:tc>
                  <a:txBody>
                    <a:bodyPr/>
                    <a:lstStyle/>
                    <a:p>
                      <a:pPr algn="ctr"/>
                      <a:r>
                        <a:rPr lang="en-US" dirty="0" smtClean="0"/>
                        <a:t>20 pairs of boots</a:t>
                      </a:r>
                      <a:endParaRPr lang="en-US" dirty="0"/>
                    </a:p>
                  </a:txBody>
                  <a:tcPr>
                    <a:solidFill>
                      <a:srgbClr val="FF6600"/>
                    </a:solidFill>
                  </a:tcPr>
                </a:tc>
              </a:tr>
              <a:tr h="671284">
                <a:tc>
                  <a:txBody>
                    <a:bodyPr/>
                    <a:lstStyle/>
                    <a:p>
                      <a:pPr algn="ctr"/>
                      <a:r>
                        <a:rPr lang="en-US" dirty="0" smtClean="0"/>
                        <a:t>THURSDAY</a:t>
                      </a:r>
                      <a:endParaRPr lang="en-US" dirty="0"/>
                    </a:p>
                  </a:txBody>
                  <a:tcPr>
                    <a:solidFill>
                      <a:schemeClr val="tx2">
                        <a:lumMod val="60000"/>
                        <a:lumOff val="40000"/>
                      </a:schemeClr>
                    </a:solidFill>
                  </a:tcPr>
                </a:tc>
                <a:tc>
                  <a:txBody>
                    <a:bodyPr/>
                    <a:lstStyle/>
                    <a:p>
                      <a:pPr algn="ctr"/>
                      <a:r>
                        <a:rPr lang="en-US" dirty="0" smtClean="0"/>
                        <a:t>30 pairs of boots</a:t>
                      </a:r>
                      <a:endParaRPr lang="en-US" dirty="0"/>
                    </a:p>
                  </a:txBody>
                  <a:tcPr>
                    <a:solidFill>
                      <a:srgbClr val="7152C2"/>
                    </a:solidFill>
                  </a:tcPr>
                </a:tc>
                <a:tc>
                  <a:txBody>
                    <a:bodyPr/>
                    <a:lstStyle/>
                    <a:p>
                      <a:pPr algn="ctr"/>
                      <a:r>
                        <a:rPr lang="en-US" dirty="0" smtClean="0"/>
                        <a:t>40 pairs of boots</a:t>
                      </a:r>
                      <a:endParaRPr lang="en-US" dirty="0"/>
                    </a:p>
                  </a:txBody>
                  <a:tcPr>
                    <a:solidFill>
                      <a:srgbClr val="7152C2"/>
                    </a:solidFill>
                  </a:tcPr>
                </a:tc>
              </a:tr>
              <a:tr h="671284">
                <a:tc>
                  <a:txBody>
                    <a:bodyPr/>
                    <a:lstStyle/>
                    <a:p>
                      <a:pPr algn="ctr"/>
                      <a:r>
                        <a:rPr lang="en-US" dirty="0" smtClean="0"/>
                        <a:t>FRIDAY</a:t>
                      </a:r>
                      <a:endParaRPr lang="en-US" dirty="0"/>
                    </a:p>
                  </a:txBody>
                  <a:tcPr>
                    <a:solidFill>
                      <a:srgbClr val="FF0000"/>
                    </a:solidFill>
                  </a:tcPr>
                </a:tc>
                <a:tc>
                  <a:txBody>
                    <a:bodyPr/>
                    <a:lstStyle/>
                    <a:p>
                      <a:pPr algn="ctr"/>
                      <a:r>
                        <a:rPr lang="en-US" dirty="0" smtClean="0"/>
                        <a:t>50 pairs of boots</a:t>
                      </a:r>
                      <a:endParaRPr lang="en-US" dirty="0"/>
                    </a:p>
                  </a:txBody>
                  <a:tcPr>
                    <a:solidFill>
                      <a:srgbClr val="FF0000"/>
                    </a:solidFill>
                  </a:tcPr>
                </a:tc>
                <a:tc>
                  <a:txBody>
                    <a:bodyPr/>
                    <a:lstStyle/>
                    <a:p>
                      <a:pPr algn="ctr"/>
                      <a:r>
                        <a:rPr lang="en-US" dirty="0" smtClean="0"/>
                        <a:t>120 pairs of boots</a:t>
                      </a:r>
                      <a:endParaRPr lang="en-US" dirty="0"/>
                    </a:p>
                  </a:txBody>
                  <a:tcPr>
                    <a:solidFill>
                      <a:srgbClr val="FF0000"/>
                    </a:solidFill>
                  </a:tcPr>
                </a:tc>
              </a:tr>
              <a:tr h="671284">
                <a:tc>
                  <a:txBody>
                    <a:bodyPr/>
                    <a:lstStyle/>
                    <a:p>
                      <a:pPr algn="ctr"/>
                      <a:r>
                        <a:rPr lang="en-US" dirty="0" smtClean="0"/>
                        <a:t>SATURDAY</a:t>
                      </a:r>
                      <a:endParaRPr lang="en-US" dirty="0"/>
                    </a:p>
                  </a:txBody>
                  <a:tcPr>
                    <a:solidFill>
                      <a:srgbClr val="FF00FF"/>
                    </a:solidFill>
                  </a:tcPr>
                </a:tc>
                <a:tc>
                  <a:txBody>
                    <a:bodyPr/>
                    <a:lstStyle/>
                    <a:p>
                      <a:pPr algn="ctr"/>
                      <a:r>
                        <a:rPr lang="en-US" dirty="0" smtClean="0"/>
                        <a:t>50 pairs of boots</a:t>
                      </a:r>
                      <a:endParaRPr lang="en-US" dirty="0"/>
                    </a:p>
                  </a:txBody>
                  <a:tcPr>
                    <a:solidFill>
                      <a:srgbClr val="FF00FF"/>
                    </a:solidFill>
                  </a:tcPr>
                </a:tc>
                <a:tc>
                  <a:txBody>
                    <a:bodyPr/>
                    <a:lstStyle/>
                    <a:p>
                      <a:pPr algn="ctr"/>
                      <a:r>
                        <a:rPr lang="en-US" dirty="0" smtClean="0"/>
                        <a:t>160 pairs of</a:t>
                      </a:r>
                      <a:r>
                        <a:rPr lang="en-US" baseline="0" dirty="0" smtClean="0"/>
                        <a:t> boots</a:t>
                      </a:r>
                      <a:endParaRPr lang="en-US" dirty="0"/>
                    </a:p>
                  </a:txBody>
                  <a:tcPr>
                    <a:solidFill>
                      <a:srgbClr val="FF00FF"/>
                    </a:solidFill>
                  </a:tcPr>
                </a:tc>
              </a:tr>
              <a:tr h="671284">
                <a:tc>
                  <a:txBody>
                    <a:bodyPr/>
                    <a:lstStyle/>
                    <a:p>
                      <a:pPr algn="ctr"/>
                      <a:r>
                        <a:rPr lang="en-US" dirty="0" smtClean="0"/>
                        <a:t>SUNDAY</a:t>
                      </a:r>
                      <a:endParaRPr lang="en-US" dirty="0"/>
                    </a:p>
                  </a:txBody>
                  <a:tcPr>
                    <a:solidFill>
                      <a:srgbClr val="FFFF00"/>
                    </a:solidFill>
                  </a:tcPr>
                </a:tc>
                <a:tc>
                  <a:txBody>
                    <a:bodyPr/>
                    <a:lstStyle/>
                    <a:p>
                      <a:pPr algn="ctr"/>
                      <a:r>
                        <a:rPr lang="en-US" dirty="0" smtClean="0"/>
                        <a:t>40 pairs of boots</a:t>
                      </a:r>
                      <a:endParaRPr lang="en-US" dirty="0"/>
                    </a:p>
                  </a:txBody>
                  <a:tcPr>
                    <a:solidFill>
                      <a:srgbClr val="FFFF00"/>
                    </a:solidFill>
                  </a:tcPr>
                </a:tc>
                <a:tc>
                  <a:txBody>
                    <a:bodyPr/>
                    <a:lstStyle/>
                    <a:p>
                      <a:pPr algn="ctr"/>
                      <a:r>
                        <a:rPr lang="en-US" dirty="0" smtClean="0"/>
                        <a:t>100 pairs of boots</a:t>
                      </a:r>
                      <a:endParaRPr lang="en-US" dirty="0"/>
                    </a:p>
                  </a:txBody>
                  <a:tcPr>
                    <a:solidFill>
                      <a:srgbClr val="FFFF00"/>
                    </a:solidFill>
                  </a:tcPr>
                </a:tc>
              </a:tr>
            </a:tbl>
          </a:graphicData>
        </a:graphic>
      </p:graphicFrame>
      <p:sp>
        <p:nvSpPr>
          <p:cNvPr id="8" name="TextBox 7"/>
          <p:cNvSpPr txBox="1"/>
          <p:nvPr/>
        </p:nvSpPr>
        <p:spPr>
          <a:xfrm>
            <a:off x="2402417" y="5732887"/>
            <a:ext cx="3286126" cy="830997"/>
          </a:xfrm>
          <a:prstGeom prst="rect">
            <a:avLst/>
          </a:prstGeom>
          <a:noFill/>
        </p:spPr>
        <p:txBody>
          <a:bodyPr wrap="square" rtlCol="0">
            <a:spAutoFit/>
          </a:bodyPr>
          <a:lstStyle/>
          <a:p>
            <a:pPr algn="ctr"/>
            <a:r>
              <a:rPr lang="en-US" sz="2400" dirty="0" smtClean="0">
                <a:solidFill>
                  <a:srgbClr val="000000"/>
                </a:solidFill>
              </a:rPr>
              <a:t>Ugg Australia:</a:t>
            </a:r>
          </a:p>
          <a:p>
            <a:pPr algn="ctr"/>
            <a:r>
              <a:rPr lang="en-US" sz="2400" dirty="0" smtClean="0">
                <a:solidFill>
                  <a:srgbClr val="000000"/>
                </a:solidFill>
              </a:rPr>
              <a:t>y=$200x</a:t>
            </a:r>
            <a:endParaRPr lang="en-US" sz="2400" dirty="0">
              <a:solidFill>
                <a:srgbClr val="000000"/>
              </a:solidFill>
            </a:endParaRPr>
          </a:p>
        </p:txBody>
      </p:sp>
      <p:sp>
        <p:nvSpPr>
          <p:cNvPr id="9" name="TextBox 8"/>
          <p:cNvSpPr txBox="1"/>
          <p:nvPr/>
        </p:nvSpPr>
        <p:spPr>
          <a:xfrm>
            <a:off x="5688543" y="5724001"/>
            <a:ext cx="3360207" cy="83099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400" dirty="0" smtClean="0"/>
              <a:t>Designers For Less:</a:t>
            </a:r>
            <a:endParaRPr lang="en-US" sz="2400" dirty="0"/>
          </a:p>
          <a:p>
            <a:pPr algn="ctr"/>
            <a:r>
              <a:rPr lang="en-US" sz="2400" dirty="0" smtClean="0"/>
              <a:t>y=$50x</a:t>
            </a:r>
            <a:endParaRPr lang="en-US" sz="2400" dirty="0"/>
          </a:p>
        </p:txBody>
      </p:sp>
      <p:sp>
        <p:nvSpPr>
          <p:cNvPr id="10" name="TextBox 9"/>
          <p:cNvSpPr txBox="1"/>
          <p:nvPr/>
        </p:nvSpPr>
        <p:spPr>
          <a:xfrm>
            <a:off x="-84667" y="6244167"/>
            <a:ext cx="3016250" cy="646331"/>
          </a:xfrm>
          <a:prstGeom prst="rect">
            <a:avLst/>
          </a:prstGeom>
          <a:noFill/>
        </p:spPr>
        <p:txBody>
          <a:bodyPr wrap="square" rtlCol="0">
            <a:spAutoFit/>
          </a:bodyPr>
          <a:lstStyle/>
          <a:p>
            <a:pPr algn="ctr"/>
            <a:r>
              <a:rPr lang="en-US" dirty="0" smtClean="0"/>
              <a:t>Rules we will use to graph our data</a:t>
            </a:r>
            <a:endParaRPr lang="en-US" dirty="0"/>
          </a:p>
        </p:txBody>
      </p:sp>
      <p:sp>
        <p:nvSpPr>
          <p:cNvPr id="11" name="Right Arrow 10"/>
          <p:cNvSpPr/>
          <p:nvPr/>
        </p:nvSpPr>
        <p:spPr>
          <a:xfrm>
            <a:off x="0" y="5852584"/>
            <a:ext cx="2931583" cy="539750"/>
          </a:xfrm>
          <a:prstGeom prst="righ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00"/>
              </a:solidFill>
            </a:endParaRPr>
          </a:p>
        </p:txBody>
      </p:sp>
    </p:spTree>
    <p:extLst>
      <p:ext uri="{BB962C8B-B14F-4D97-AF65-F5344CB8AC3E}">
        <p14:creationId xmlns:p14="http://schemas.microsoft.com/office/powerpoint/2010/main" xmlns="" val="498398924"/>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Fly I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xmlns="" val="3687656561"/>
              </p:ext>
            </p:extLst>
          </p:nvPr>
        </p:nvGraphicFramePr>
        <p:xfrm>
          <a:off x="984250" y="655419"/>
          <a:ext cx="8159749" cy="57686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190750" y="6424082"/>
            <a:ext cx="4127500" cy="369332"/>
          </a:xfrm>
          <a:prstGeom prst="rect">
            <a:avLst/>
          </a:prstGeom>
          <a:noFill/>
        </p:spPr>
        <p:txBody>
          <a:bodyPr wrap="square" rtlCol="0">
            <a:spAutoFit/>
          </a:bodyPr>
          <a:lstStyle/>
          <a:p>
            <a:pPr algn="ctr"/>
            <a:r>
              <a:rPr lang="en-US" dirty="0" smtClean="0">
                <a:solidFill>
                  <a:srgbClr val="800080"/>
                </a:solidFill>
              </a:rPr>
              <a:t>Days the Companies Work</a:t>
            </a:r>
            <a:endParaRPr lang="en-US" dirty="0">
              <a:solidFill>
                <a:srgbClr val="800080"/>
              </a:solidFill>
            </a:endParaRPr>
          </a:p>
        </p:txBody>
      </p:sp>
      <p:sp>
        <p:nvSpPr>
          <p:cNvPr id="6" name="TextBox 5"/>
          <p:cNvSpPr txBox="1"/>
          <p:nvPr/>
        </p:nvSpPr>
        <p:spPr>
          <a:xfrm rot="16200000">
            <a:off x="-2118526" y="3291159"/>
            <a:ext cx="5219188" cy="369332"/>
          </a:xfrm>
          <a:prstGeom prst="rect">
            <a:avLst/>
          </a:prstGeom>
          <a:noFill/>
        </p:spPr>
        <p:txBody>
          <a:bodyPr wrap="square" rtlCol="0">
            <a:spAutoFit/>
          </a:bodyPr>
          <a:lstStyle/>
          <a:p>
            <a:pPr algn="ctr"/>
            <a:r>
              <a:rPr lang="en-US" dirty="0" smtClean="0">
                <a:solidFill>
                  <a:srgbClr val="800080"/>
                </a:solidFill>
              </a:rPr>
              <a:t>Amount of Money Companies Made in Dollars ($)</a:t>
            </a:r>
            <a:endParaRPr lang="en-US" dirty="0">
              <a:solidFill>
                <a:srgbClr val="800080"/>
              </a:solidFill>
            </a:endParaRPr>
          </a:p>
        </p:txBody>
      </p:sp>
      <p:sp>
        <p:nvSpPr>
          <p:cNvPr id="7" name="TextBox 6"/>
          <p:cNvSpPr txBox="1"/>
          <p:nvPr/>
        </p:nvSpPr>
        <p:spPr>
          <a:xfrm>
            <a:off x="7228417" y="2810248"/>
            <a:ext cx="1703918" cy="646331"/>
          </a:xfrm>
          <a:prstGeom prst="rect">
            <a:avLst/>
          </a:prstGeom>
          <a:noFill/>
        </p:spPr>
        <p:txBody>
          <a:bodyPr wrap="square" rtlCol="0">
            <a:spAutoFit/>
          </a:bodyPr>
          <a:lstStyle/>
          <a:p>
            <a:r>
              <a:rPr lang="en-US" dirty="0" smtClean="0">
                <a:solidFill>
                  <a:schemeClr val="bg2">
                    <a:lumMod val="75000"/>
                  </a:schemeClr>
                </a:solidFill>
              </a:rPr>
              <a:t>Ugg Australia:</a:t>
            </a:r>
          </a:p>
          <a:p>
            <a:r>
              <a:rPr lang="en-US" dirty="0" smtClean="0">
                <a:solidFill>
                  <a:schemeClr val="bg2">
                    <a:lumMod val="75000"/>
                  </a:schemeClr>
                </a:solidFill>
              </a:rPr>
              <a:t>y=$200x</a:t>
            </a:r>
            <a:endParaRPr lang="en-US" dirty="0">
              <a:solidFill>
                <a:schemeClr val="bg2">
                  <a:lumMod val="75000"/>
                </a:schemeClr>
              </a:solidFill>
            </a:endParaRPr>
          </a:p>
        </p:txBody>
      </p:sp>
      <p:sp>
        <p:nvSpPr>
          <p:cNvPr id="8" name="TextBox 7"/>
          <p:cNvSpPr txBox="1"/>
          <p:nvPr/>
        </p:nvSpPr>
        <p:spPr>
          <a:xfrm>
            <a:off x="1" y="0"/>
            <a:ext cx="9143999" cy="1077218"/>
          </a:xfrm>
          <a:prstGeom prst="rect">
            <a:avLst/>
          </a:prstGeom>
          <a:noFill/>
        </p:spPr>
        <p:txBody>
          <a:bodyPr wrap="square" rtlCol="0">
            <a:spAutoFit/>
          </a:bodyPr>
          <a:lstStyle/>
          <a:p>
            <a:pPr algn="ctr"/>
            <a:r>
              <a:rPr lang="en-US" sz="3200" dirty="0" smtClean="0">
                <a:solidFill>
                  <a:srgbClr val="800080"/>
                </a:solidFill>
              </a:rPr>
              <a:t>Sales during the week of September 1</a:t>
            </a:r>
            <a:r>
              <a:rPr lang="en-US" sz="3200" baseline="30000" dirty="0" smtClean="0">
                <a:solidFill>
                  <a:srgbClr val="800080"/>
                </a:solidFill>
              </a:rPr>
              <a:t>st</a:t>
            </a:r>
            <a:r>
              <a:rPr lang="en-US" sz="3200" dirty="0" smtClean="0">
                <a:solidFill>
                  <a:srgbClr val="800080"/>
                </a:solidFill>
              </a:rPr>
              <a:t>, 2012- September 7</a:t>
            </a:r>
            <a:r>
              <a:rPr lang="en-US" sz="3200" baseline="30000" dirty="0" smtClean="0">
                <a:solidFill>
                  <a:srgbClr val="800080"/>
                </a:solidFill>
              </a:rPr>
              <a:t>th</a:t>
            </a:r>
            <a:r>
              <a:rPr lang="en-US" sz="3200" dirty="0" smtClean="0">
                <a:solidFill>
                  <a:srgbClr val="800080"/>
                </a:solidFill>
              </a:rPr>
              <a:t>, 2012 in the U.S.</a:t>
            </a:r>
            <a:endParaRPr lang="en-US" sz="3200" dirty="0">
              <a:solidFill>
                <a:srgbClr val="800080"/>
              </a:solidFill>
            </a:endParaRPr>
          </a:p>
        </p:txBody>
      </p:sp>
    </p:spTree>
    <p:extLst>
      <p:ext uri="{BB962C8B-B14F-4D97-AF65-F5344CB8AC3E}">
        <p14:creationId xmlns:p14="http://schemas.microsoft.com/office/powerpoint/2010/main" xmlns="" val="41801909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974"/>
            <a:ext cx="8229600" cy="1143000"/>
          </a:xfrm>
        </p:spPr>
        <p:txBody>
          <a:bodyPr>
            <a:noAutofit/>
          </a:bodyPr>
          <a:lstStyle/>
          <a:p>
            <a:r>
              <a:rPr lang="en-US" sz="6000" dirty="0" smtClean="0"/>
              <a:t>Let’s Take A Closer Look</a:t>
            </a:r>
            <a:endParaRPr lang="en-US" sz="6000" dirty="0"/>
          </a:p>
        </p:txBody>
      </p:sp>
      <p:sp>
        <p:nvSpPr>
          <p:cNvPr id="5" name="Content Placeholder 4"/>
          <p:cNvSpPr>
            <a:spLocks noGrp="1"/>
          </p:cNvSpPr>
          <p:nvPr>
            <p:ph idx="1"/>
          </p:nvPr>
        </p:nvSpPr>
        <p:spPr>
          <a:xfrm>
            <a:off x="457200" y="1455974"/>
            <a:ext cx="8229600" cy="4525963"/>
          </a:xfrm>
        </p:spPr>
        <p:txBody>
          <a:bodyPr/>
          <a:lstStyle/>
          <a:p>
            <a:pPr marL="0" indent="0" algn="ctr">
              <a:buNone/>
            </a:pPr>
            <a:r>
              <a:rPr lang="en-US" dirty="0" smtClean="0">
                <a:solidFill>
                  <a:schemeClr val="bg1"/>
                </a:solidFill>
                <a:latin typeface="Century Gothic"/>
                <a:cs typeface="Century Gothic"/>
              </a:rPr>
              <a:t>Based on this graph, it is pretty obvious that Ugg Australia makes more money. But, Designers for Less does better business, meaning that they have more customers. Let’s take a look at a line graph comparing the two companies average sales in the amount of boots that they sell per week.</a:t>
            </a:r>
            <a:endParaRPr lang="en-US" dirty="0">
              <a:solidFill>
                <a:schemeClr val="bg1"/>
              </a:solidFill>
              <a:latin typeface="Century Gothic"/>
              <a:cs typeface="Century Gothic"/>
            </a:endParaRPr>
          </a:p>
        </p:txBody>
      </p:sp>
    </p:spTree>
    <p:extLst>
      <p:ext uri="{BB962C8B-B14F-4D97-AF65-F5344CB8AC3E}">
        <p14:creationId xmlns:p14="http://schemas.microsoft.com/office/powerpoint/2010/main" xmlns="" val="375496188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xmlns="" val="2349723819"/>
              </p:ext>
            </p:extLst>
          </p:nvPr>
        </p:nvGraphicFramePr>
        <p:xfrm>
          <a:off x="529167" y="633916"/>
          <a:ext cx="8265584" cy="5599667"/>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169333" y="31750"/>
            <a:ext cx="8720666" cy="954107"/>
          </a:xfrm>
          <a:prstGeom prst="rect">
            <a:avLst/>
          </a:prstGeom>
          <a:noFill/>
        </p:spPr>
        <p:txBody>
          <a:bodyPr wrap="square" rtlCol="0">
            <a:spAutoFit/>
          </a:bodyPr>
          <a:lstStyle/>
          <a:p>
            <a:pPr algn="ctr"/>
            <a:r>
              <a:rPr lang="en-US" sz="2800" dirty="0" smtClean="0"/>
              <a:t>Average Quantity of Boots Sold per Week From September 1</a:t>
            </a:r>
            <a:r>
              <a:rPr lang="en-US" sz="2800" baseline="30000" dirty="0" smtClean="0"/>
              <a:t>st-</a:t>
            </a:r>
            <a:r>
              <a:rPr lang="en-US" sz="2800" dirty="0" smtClean="0"/>
              <a:t>28</a:t>
            </a:r>
            <a:r>
              <a:rPr lang="en-US" sz="2800" baseline="30000" dirty="0" smtClean="0"/>
              <a:t>th</a:t>
            </a:r>
            <a:r>
              <a:rPr lang="en-US" sz="2800" dirty="0" smtClean="0"/>
              <a:t>, 2012 in U.S.</a:t>
            </a:r>
            <a:endParaRPr lang="en-US" sz="2800" dirty="0"/>
          </a:p>
        </p:txBody>
      </p:sp>
      <p:sp>
        <p:nvSpPr>
          <p:cNvPr id="6" name="TextBox 5"/>
          <p:cNvSpPr txBox="1"/>
          <p:nvPr/>
        </p:nvSpPr>
        <p:spPr>
          <a:xfrm>
            <a:off x="529167" y="6105839"/>
            <a:ext cx="8265584" cy="646331"/>
          </a:xfrm>
          <a:prstGeom prst="rect">
            <a:avLst/>
          </a:prstGeom>
          <a:solidFill>
            <a:srgbClr val="FF00FF"/>
          </a:solidFill>
        </p:spPr>
        <p:txBody>
          <a:bodyPr wrap="square" rtlCol="0">
            <a:spAutoFit/>
          </a:bodyPr>
          <a:lstStyle/>
          <a:p>
            <a:r>
              <a:rPr lang="en-US" dirty="0" smtClean="0">
                <a:solidFill>
                  <a:schemeClr val="bg1"/>
                </a:solidFill>
              </a:rPr>
              <a:t>           (Sept. 1</a:t>
            </a:r>
            <a:r>
              <a:rPr lang="en-US" baseline="30000" dirty="0" smtClean="0">
                <a:solidFill>
                  <a:schemeClr val="bg1"/>
                </a:solidFill>
              </a:rPr>
              <a:t>st</a:t>
            </a:r>
            <a:r>
              <a:rPr lang="en-US" dirty="0" smtClean="0">
                <a:solidFill>
                  <a:schemeClr val="bg1"/>
                </a:solidFill>
              </a:rPr>
              <a:t>-7</a:t>
            </a:r>
            <a:r>
              <a:rPr lang="en-US" baseline="30000" dirty="0" smtClean="0">
                <a:solidFill>
                  <a:schemeClr val="bg1"/>
                </a:solidFill>
              </a:rPr>
              <a:t>th</a:t>
            </a:r>
            <a:r>
              <a:rPr lang="en-US" dirty="0" smtClean="0">
                <a:solidFill>
                  <a:schemeClr val="bg1"/>
                </a:solidFill>
              </a:rPr>
              <a:t>) (Sept. 8</a:t>
            </a:r>
            <a:r>
              <a:rPr lang="en-US" baseline="30000" dirty="0" smtClean="0">
                <a:solidFill>
                  <a:schemeClr val="bg1"/>
                </a:solidFill>
              </a:rPr>
              <a:t>th</a:t>
            </a:r>
            <a:r>
              <a:rPr lang="en-US" dirty="0" smtClean="0">
                <a:solidFill>
                  <a:schemeClr val="bg1"/>
                </a:solidFill>
              </a:rPr>
              <a:t>-14</a:t>
            </a:r>
            <a:r>
              <a:rPr lang="en-US" baseline="30000" dirty="0" smtClean="0">
                <a:solidFill>
                  <a:schemeClr val="bg1"/>
                </a:solidFill>
              </a:rPr>
              <a:t>th</a:t>
            </a:r>
            <a:r>
              <a:rPr lang="en-US" dirty="0" smtClean="0">
                <a:solidFill>
                  <a:schemeClr val="bg1"/>
                </a:solidFill>
              </a:rPr>
              <a:t>)(Sept. 15</a:t>
            </a:r>
            <a:r>
              <a:rPr lang="en-US" baseline="30000" dirty="0" smtClean="0">
                <a:solidFill>
                  <a:schemeClr val="bg1"/>
                </a:solidFill>
              </a:rPr>
              <a:t>th</a:t>
            </a:r>
            <a:r>
              <a:rPr lang="en-US" dirty="0" smtClean="0">
                <a:solidFill>
                  <a:schemeClr val="bg1"/>
                </a:solidFill>
              </a:rPr>
              <a:t>-21</a:t>
            </a:r>
            <a:r>
              <a:rPr lang="en-US" baseline="30000" dirty="0" smtClean="0">
                <a:solidFill>
                  <a:schemeClr val="bg1"/>
                </a:solidFill>
              </a:rPr>
              <a:t>st</a:t>
            </a:r>
            <a:r>
              <a:rPr lang="en-US" dirty="0" smtClean="0">
                <a:solidFill>
                  <a:schemeClr val="bg1"/>
                </a:solidFill>
              </a:rPr>
              <a:t>)(Sept. 22</a:t>
            </a:r>
            <a:r>
              <a:rPr lang="en-US" baseline="30000" dirty="0" smtClean="0">
                <a:solidFill>
                  <a:schemeClr val="bg1"/>
                </a:solidFill>
              </a:rPr>
              <a:t>nd</a:t>
            </a:r>
            <a:r>
              <a:rPr lang="en-US" dirty="0" smtClean="0">
                <a:solidFill>
                  <a:schemeClr val="bg1"/>
                </a:solidFill>
              </a:rPr>
              <a:t>-28</a:t>
            </a:r>
            <a:r>
              <a:rPr lang="en-US" baseline="30000" dirty="0" smtClean="0">
                <a:solidFill>
                  <a:schemeClr val="bg1"/>
                </a:solidFill>
              </a:rPr>
              <a:t>th</a:t>
            </a:r>
            <a:r>
              <a:rPr lang="en-US" dirty="0" smtClean="0">
                <a:solidFill>
                  <a:schemeClr val="bg1"/>
                </a:solidFill>
              </a:rPr>
              <a:t>)</a:t>
            </a:r>
          </a:p>
          <a:p>
            <a:r>
              <a:rPr lang="en-US" dirty="0">
                <a:solidFill>
                  <a:schemeClr val="bg1"/>
                </a:solidFill>
              </a:rPr>
              <a:t> </a:t>
            </a:r>
            <a:r>
              <a:rPr lang="en-US" dirty="0" smtClean="0">
                <a:solidFill>
                  <a:schemeClr val="bg1"/>
                </a:solidFill>
              </a:rPr>
              <a:t>                                                               </a:t>
            </a:r>
            <a:r>
              <a:rPr lang="en-US" b="1" dirty="0" smtClean="0">
                <a:solidFill>
                  <a:srgbClr val="00FFFF"/>
                </a:solidFill>
              </a:rPr>
              <a:t>WEEKS</a:t>
            </a:r>
            <a:endParaRPr lang="en-US" b="1" dirty="0">
              <a:solidFill>
                <a:srgbClr val="00FFFF"/>
              </a:solidFill>
            </a:endParaRPr>
          </a:p>
        </p:txBody>
      </p:sp>
      <p:sp>
        <p:nvSpPr>
          <p:cNvPr id="7" name="TextBox 6"/>
          <p:cNvSpPr txBox="1"/>
          <p:nvPr/>
        </p:nvSpPr>
        <p:spPr>
          <a:xfrm rot="16200000">
            <a:off x="-2705128" y="3508377"/>
            <a:ext cx="6118254" cy="369332"/>
          </a:xfrm>
          <a:prstGeom prst="rect">
            <a:avLst/>
          </a:prstGeom>
          <a:solidFill>
            <a:srgbClr val="FF00FF"/>
          </a:solidFill>
        </p:spPr>
        <p:txBody>
          <a:bodyPr wrap="square" rtlCol="0">
            <a:spAutoFit/>
          </a:bodyPr>
          <a:lstStyle/>
          <a:p>
            <a:pPr algn="ctr"/>
            <a:r>
              <a:rPr lang="en-US" b="1" dirty="0" smtClean="0">
                <a:solidFill>
                  <a:srgbClr val="00FFFF"/>
                </a:solidFill>
              </a:rPr>
              <a:t>AVERAGE NUMBER OF BOOTS SOLD</a:t>
            </a:r>
            <a:endParaRPr lang="en-US" b="1" dirty="0">
              <a:solidFill>
                <a:srgbClr val="00FFFF"/>
              </a:solidFill>
            </a:endParaRPr>
          </a:p>
        </p:txBody>
      </p:sp>
    </p:spTree>
    <p:extLst>
      <p:ext uri="{BB962C8B-B14F-4D97-AF65-F5344CB8AC3E}">
        <p14:creationId xmlns:p14="http://schemas.microsoft.com/office/powerpoint/2010/main" xmlns="" val="31061139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3" name="Arrow"/>
                                        </p:tgtEl>
                                      </p:cMediaNode>
                                    </p:audio>
                                  </p:sub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Scale>
                                      <p:cBhvr>
                                        <p:cTn id="25"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7"/>
                                        </p:tgtEl>
                                        <p:attrNameLst>
                                          <p:attrName>ppt_x</p:attrName>
                                          <p:attrName>ppt_y</p:attrName>
                                        </p:attrNameLst>
                                      </p:cBhvr>
                                    </p:animMotion>
                                    <p:animEffect transition="in" filter="fade">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Scale>
                                      <p:cBhvr>
                                        <p:cTn id="32"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6"/>
                                        </p:tgtEl>
                                        <p:attrNameLst>
                                          <p:attrName>ppt_x</p:attrName>
                                          <p:attrName>ppt_y</p:attrName>
                                        </p:attrNameLst>
                                      </p:cBhvr>
                                    </p:animMotion>
                                    <p:animEffect transition="in" filter="fade">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2829" y="251222"/>
            <a:ext cx="8289258" cy="6494085"/>
          </a:xfrm>
          <a:prstGeom prst="rect">
            <a:avLst/>
          </a:prstGeom>
          <a:noFill/>
        </p:spPr>
        <p:txBody>
          <a:bodyPr wrap="square" rtlCol="0">
            <a:spAutoFit/>
          </a:bodyPr>
          <a:lstStyle/>
          <a:p>
            <a:pPr algn="ctr"/>
            <a:r>
              <a:rPr lang="en-US" sz="3200" b="1" dirty="0" smtClean="0">
                <a:solidFill>
                  <a:schemeClr val="bg1"/>
                </a:solidFill>
                <a:latin typeface="Century Gothic"/>
                <a:cs typeface="Century Gothic"/>
              </a:rPr>
              <a:t>Both Ugg Australia and Designers For Less would like to thank all of you. The customers are what allow each company to do their business. Our companies have enjoyed coming here today to share with you some information that you may not have known. If you have any questions about anything you have seen today, just ask Tiana or Olivia. All calculations were based on each company’s sales over a certain period of time. Thank you again, and enjoy the rest of your day! </a:t>
            </a:r>
            <a:endParaRPr lang="en-US" sz="3200" b="1" dirty="0">
              <a:solidFill>
                <a:schemeClr val="bg1"/>
              </a:solidFill>
              <a:latin typeface="Century Gothic"/>
              <a:cs typeface="Century Gothic"/>
            </a:endParaRPr>
          </a:p>
        </p:txBody>
      </p:sp>
    </p:spTree>
    <p:extLst>
      <p:ext uri="{BB962C8B-B14F-4D97-AF65-F5344CB8AC3E}">
        <p14:creationId xmlns:p14="http://schemas.microsoft.com/office/powerpoint/2010/main" xmlns="" val="1665862583"/>
      </p:ext>
    </p:extLst>
  </p:cSld>
  <p:clrMapOvr>
    <a:masterClrMapping/>
  </p:clrMapOvr>
  <mc:AlternateContent xmlns:mc="http://schemas.openxmlformats.org/markup-compatibility/2006">
    <mc:Choice xmlns:p14="http://schemas.microsoft.com/office/powerpoint/2010/main" xmlns="" Requires="p14">
      <p:transition spd="slow" p14:dur="1400">
        <p14:ripple/>
        <p:sndAc>
          <p:stSnd>
            <p:snd r:embed="rId4" name="Applause"/>
          </p:stSnd>
        </p:sndAc>
      </p:transition>
    </mc:Choice>
    <mc:Fallback>
      <p:transition spd="slow">
        <p:fade/>
        <p:sndAc>
          <p:stSnd>
            <p:snd r:embed="rId2" name="Applause"/>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725">
                                          <p:stCondLst>
                                            <p:cond delay="0"/>
                                          </p:stCondLst>
                                        </p:cTn>
                                        <p:tgtEl>
                                          <p:spTgt spid="4"/>
                                        </p:tgtEl>
                                      </p:cBhvr>
                                    </p:animEffect>
                                    <p:anim calcmode="lin" valueType="num">
                                      <p:cBhvr>
                                        <p:cTn id="8" dur="2278"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830"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830" tmFilter="0, 0; 0.125,0.2665; 0.25,0.4; 0.375,0.465; 0.5,0.5;  0.625,0.535; 0.75,0.6; 0.875,0.7335; 1,1">
                                          <p:stCondLst>
                                            <p:cond delay="830"/>
                                          </p:stCondLst>
                                        </p:cTn>
                                        <p:tgtEl>
                                          <p:spTgt spid="4"/>
                                        </p:tgtEl>
                                        <p:attrNameLst>
                                          <p:attrName>ppt_y</p:attrName>
                                        </p:attrNameLst>
                                      </p:cBhvr>
                                      <p:tavLst>
                                        <p:tav tm="0" fmla="#ppt_y-sin(pi*$)/9">
                                          <p:val>
                                            <p:fltVal val="0"/>
                                          </p:val>
                                        </p:tav>
                                        <p:tav tm="100000">
                                          <p:val>
                                            <p:fltVal val="1"/>
                                          </p:val>
                                        </p:tav>
                                      </p:tavLst>
                                    </p:anim>
                                    <p:anim calcmode="lin" valueType="num">
                                      <p:cBhvr>
                                        <p:cTn id="11" dur="415" tmFilter="0, 0; 0.125,0.2665; 0.25,0.4; 0.375,0.465; 0.5,0.5;  0.625,0.535; 0.75,0.6; 0.875,0.7335; 1,1">
                                          <p:stCondLst>
                                            <p:cond delay="1655"/>
                                          </p:stCondLst>
                                        </p:cTn>
                                        <p:tgtEl>
                                          <p:spTgt spid="4"/>
                                        </p:tgtEl>
                                        <p:attrNameLst>
                                          <p:attrName>ppt_y</p:attrName>
                                        </p:attrNameLst>
                                      </p:cBhvr>
                                      <p:tavLst>
                                        <p:tav tm="0" fmla="#ppt_y-sin(pi*$)/27">
                                          <p:val>
                                            <p:fltVal val="0"/>
                                          </p:val>
                                        </p:tav>
                                        <p:tav tm="100000">
                                          <p:val>
                                            <p:fltVal val="1"/>
                                          </p:val>
                                        </p:tav>
                                      </p:tavLst>
                                    </p:anim>
                                    <p:anim calcmode="lin" valueType="num">
                                      <p:cBhvr>
                                        <p:cTn id="12" dur="205" tmFilter="0, 0; 0.125,0.2665; 0.25,0.4; 0.375,0.465; 0.5,0.5;  0.625,0.535; 0.75,0.6; 0.875,0.7335; 1,1">
                                          <p:stCondLst>
                                            <p:cond delay="2070"/>
                                          </p:stCondLst>
                                        </p:cTn>
                                        <p:tgtEl>
                                          <p:spTgt spid="4"/>
                                        </p:tgtEl>
                                        <p:attrNameLst>
                                          <p:attrName>ppt_y</p:attrName>
                                        </p:attrNameLst>
                                      </p:cBhvr>
                                      <p:tavLst>
                                        <p:tav tm="0" fmla="#ppt_y-sin(pi*$)/81">
                                          <p:val>
                                            <p:fltVal val="0"/>
                                          </p:val>
                                        </p:tav>
                                        <p:tav tm="100000">
                                          <p:val>
                                            <p:fltVal val="1"/>
                                          </p:val>
                                        </p:tav>
                                      </p:tavLst>
                                    </p:anim>
                                    <p:animScale>
                                      <p:cBhvr>
                                        <p:cTn id="13" dur="33">
                                          <p:stCondLst>
                                            <p:cond delay="813"/>
                                          </p:stCondLst>
                                        </p:cTn>
                                        <p:tgtEl>
                                          <p:spTgt spid="4"/>
                                        </p:tgtEl>
                                      </p:cBhvr>
                                      <p:to x="100000" y="60000"/>
                                    </p:animScale>
                                    <p:animScale>
                                      <p:cBhvr>
                                        <p:cTn id="14" dur="208" decel="50000">
                                          <p:stCondLst>
                                            <p:cond delay="845"/>
                                          </p:stCondLst>
                                        </p:cTn>
                                        <p:tgtEl>
                                          <p:spTgt spid="4"/>
                                        </p:tgtEl>
                                      </p:cBhvr>
                                      <p:to x="100000" y="100000"/>
                                    </p:animScale>
                                    <p:animScale>
                                      <p:cBhvr>
                                        <p:cTn id="15" dur="33">
                                          <p:stCondLst>
                                            <p:cond delay="1640"/>
                                          </p:stCondLst>
                                        </p:cTn>
                                        <p:tgtEl>
                                          <p:spTgt spid="4"/>
                                        </p:tgtEl>
                                      </p:cBhvr>
                                      <p:to x="100000" y="80000"/>
                                    </p:animScale>
                                    <p:animScale>
                                      <p:cBhvr>
                                        <p:cTn id="16" dur="208" decel="50000">
                                          <p:stCondLst>
                                            <p:cond delay="1673"/>
                                          </p:stCondLst>
                                        </p:cTn>
                                        <p:tgtEl>
                                          <p:spTgt spid="4"/>
                                        </p:tgtEl>
                                      </p:cBhvr>
                                      <p:to x="100000" y="100000"/>
                                    </p:animScale>
                                    <p:animScale>
                                      <p:cBhvr>
                                        <p:cTn id="17" dur="33">
                                          <p:stCondLst>
                                            <p:cond delay="2052"/>
                                          </p:stCondLst>
                                        </p:cTn>
                                        <p:tgtEl>
                                          <p:spTgt spid="4"/>
                                        </p:tgtEl>
                                      </p:cBhvr>
                                      <p:to x="100000" y="90000"/>
                                    </p:animScale>
                                    <p:animScale>
                                      <p:cBhvr>
                                        <p:cTn id="18" dur="208" decel="50000">
                                          <p:stCondLst>
                                            <p:cond delay="2085"/>
                                          </p:stCondLst>
                                        </p:cTn>
                                        <p:tgtEl>
                                          <p:spTgt spid="4"/>
                                        </p:tgtEl>
                                      </p:cBhvr>
                                      <p:to x="100000" y="100000"/>
                                    </p:animScale>
                                    <p:animScale>
                                      <p:cBhvr>
                                        <p:cTn id="19" dur="33">
                                          <p:stCondLst>
                                            <p:cond delay="2260"/>
                                          </p:stCondLst>
                                        </p:cTn>
                                        <p:tgtEl>
                                          <p:spTgt spid="4"/>
                                        </p:tgtEl>
                                      </p:cBhvr>
                                      <p:to x="100000" y="95000"/>
                                    </p:animScale>
                                    <p:animScale>
                                      <p:cBhvr>
                                        <p:cTn id="20" dur="208" decel="50000">
                                          <p:stCondLst>
                                            <p:cond delay="2293"/>
                                          </p:stCondLst>
                                        </p:cTn>
                                        <p:tgtEl>
                                          <p:spTgt spid="4"/>
                                        </p:tgtEl>
                                      </p:cBhvr>
                                      <p:to x="100000" y="100000"/>
                                    </p:animScale>
                                  </p:childTnLst>
                                </p:cTn>
                              </p:par>
                              <p:par>
                                <p:cTn id="21" presetID="16" presetClass="emph" presetSubtype="0" fill="hold" nodeType="withEffect">
                                  <p:stCondLst>
                                    <p:cond delay="0"/>
                                  </p:stCondLst>
                                  <p:iterate type="lt">
                                    <p:tmPct val="4000"/>
                                  </p:iterate>
                                  <p:childTnLst>
                                    <p:set>
                                      <p:cBhvr override="childStyle">
                                        <p:cTn id="22" dur="1410" fill="hold"/>
                                        <p:tgtEl>
                                          <p:spTgt spid="4">
                                            <p:txEl>
                                              <p:pRg st="0" end="0"/>
                                            </p:txEl>
                                          </p:spTgt>
                                        </p:tgtEl>
                                        <p:attrNameLst>
                                          <p:attrName>style.color</p:attrName>
                                        </p:attrNameLst>
                                      </p:cBhvr>
                                      <p:to>
                                        <p:clrVal>
                                          <a:srgbClr val="800080"/>
                                        </p:clrVal>
                                      </p:to>
                                    </p:set>
                                    <p:set>
                                      <p:cBhvr>
                                        <p:cTn id="23" dur="1410" fill="hold"/>
                                        <p:tgtEl>
                                          <p:spTgt spid="4">
                                            <p:txEl>
                                              <p:pRg st="0" end="0"/>
                                            </p:txEl>
                                          </p:spTgt>
                                        </p:tgtEl>
                                        <p:attrNameLst>
                                          <p:attrName>fillcolor</p:attrName>
                                        </p:attrNameLst>
                                      </p:cBhvr>
                                      <p:to>
                                        <p:clrVal>
                                          <a:srgbClr val="800080"/>
                                        </p:clrVal>
                                      </p:to>
                                    </p:set>
                                    <p:set>
                                      <p:cBhvr>
                                        <p:cTn id="24" dur="1410" fill="hold"/>
                                        <p:tgtEl>
                                          <p:spTgt spid="4">
                                            <p:txEl>
                                              <p:pRg st="0" end="0"/>
                                            </p:txEl>
                                          </p:spTgt>
                                        </p:tgtEl>
                                        <p:attrNameLst>
                                          <p:attrName>fill.type</p:attrName>
                                        </p:attrNameLst>
                                      </p:cBhvr>
                                      <p:to>
                                        <p:strVal val="solid"/>
                                      </p:to>
                                    </p:set>
                                  </p:childTnLst>
                                  <p:subTnLst>
                                    <p:audio>
                                      <p:cMediaNode>
                                        <p:cTn display="0" masterRel="sameClick">
                                          <p:stCondLst>
                                            <p:cond evt="begin" delay="0">
                                              <p:tn val="21"/>
                                            </p:cond>
                                          </p:stCondLst>
                                          <p:endCondLst>
                                            <p:cond evt="onStopAudio" delay="0">
                                              <p:tgtEl>
                                                <p:sldTgt/>
                                              </p:tgtEl>
                                            </p:cond>
                                          </p:endCondLst>
                                        </p:cTn>
                                        <p:tgtEl>
                                          <p:sndTgt r:embed="rId3" name="Here It I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7.6|1|1"/>
</p:tagLst>
</file>

<file path=ppt/theme/theme1.xml><?xml version="1.0" encoding="utf-8"?>
<a:theme xmlns:a="http://schemas.openxmlformats.org/drawingml/2006/main" name="Office Theme">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297</TotalTime>
  <Words>450</Words>
  <Application>Microsoft Office PowerPoint</Application>
  <PresentationFormat>On-screen Show (4:3)</PresentationFormat>
  <Paragraphs>58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Ugg Australia VS. Designers For Less</vt:lpstr>
      <vt:lpstr>Slide 2</vt:lpstr>
      <vt:lpstr>Designers For Less</vt:lpstr>
      <vt:lpstr>Designers For  Less</vt:lpstr>
      <vt:lpstr>How many pairs of boots we sell in the U.S. in One Week From Sept.1st-7th, 2012</vt:lpstr>
      <vt:lpstr>Slide 6</vt:lpstr>
      <vt:lpstr>Let’s Take A Closer Look</vt:lpstr>
      <vt:lpstr>Slide 8</vt:lpstr>
      <vt:lpstr>Slide 9</vt:lpstr>
    </vt:vector>
  </TitlesOfParts>
  <Company>NYU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Ugg Austrailia VS. Designers For Less</dc:title>
  <dc:creator>James Meyer</dc:creator>
  <cp:lastModifiedBy>teacher</cp:lastModifiedBy>
  <cp:revision>40</cp:revision>
  <dcterms:created xsi:type="dcterms:W3CDTF">2012-10-04T19:00:05Z</dcterms:created>
  <dcterms:modified xsi:type="dcterms:W3CDTF">2012-10-10T15:18:52Z</dcterms:modified>
</cp:coreProperties>
</file>